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7" r:id="rId3"/>
    <p:sldId id="278" r:id="rId4"/>
    <p:sldId id="276" r:id="rId5"/>
    <p:sldId id="279" r:id="rId6"/>
    <p:sldId id="261" r:id="rId7"/>
    <p:sldId id="262" r:id="rId8"/>
    <p:sldId id="267" r:id="rId9"/>
    <p:sldId id="268" r:id="rId10"/>
    <p:sldId id="263" r:id="rId11"/>
    <p:sldId id="269" r:id="rId12"/>
    <p:sldId id="270" r:id="rId13"/>
    <p:sldId id="271" r:id="rId14"/>
    <p:sldId id="272" r:id="rId15"/>
    <p:sldId id="273" r:id="rId16"/>
    <p:sldId id="264" r:id="rId17"/>
    <p:sldId id="274" r:id="rId18"/>
    <p:sldId id="275" r:id="rId19"/>
    <p:sldId id="258" r:id="rId20"/>
    <p:sldId id="259" r:id="rId21"/>
    <p:sldId id="260" r:id="rId22"/>
    <p:sldId id="280" r:id="rId23"/>
    <p:sldId id="265"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0"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s2.ascomp.washington.edu\majeski$\Personal%20Research\clientbook\Most.recent.chapters.table.figures\chronological.client.hostile.internvention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200" b="1" i="0" u="none" strike="noStrike" baseline="0">
                <a:solidFill>
                  <a:srgbClr val="000000"/>
                </a:solidFill>
                <a:latin typeface="Arial"/>
                <a:ea typeface="Arial"/>
                <a:cs typeface="Arial"/>
              </a:defRPr>
            </a:pPr>
            <a:r>
              <a:rPr lang="en-US"/>
              <a:t>client interventions</a:t>
            </a:r>
          </a:p>
        </c:rich>
      </c:tx>
      <c:layout>
        <c:manualLayout>
          <c:xMode val="edge"/>
          <c:yMode val="edge"/>
          <c:x val="0.33554156220156051"/>
          <c:y val="3.8610111399974757E-2"/>
        </c:manualLayout>
      </c:layout>
      <c:spPr>
        <a:noFill/>
        <a:ln w="25400">
          <a:noFill/>
        </a:ln>
      </c:spPr>
    </c:title>
    <c:plotArea>
      <c:layout>
        <c:manualLayout>
          <c:layoutTarget val="inner"/>
          <c:xMode val="edge"/>
          <c:yMode val="edge"/>
          <c:x val="0.24282613054060298"/>
          <c:y val="0.25096572409983581"/>
          <c:w val="0.43487952469544366"/>
          <c:h val="0.33976898031977809"/>
        </c:manualLayout>
      </c:layout>
      <c:barChart>
        <c:barDir val="col"/>
        <c:grouping val="clustered"/>
        <c:ser>
          <c:idx val="0"/>
          <c:order val="0"/>
          <c:tx>
            <c:strRef>
              <c:f>Sheet1!$D$1</c:f>
              <c:strCache>
                <c:ptCount val="1"/>
                <c:pt idx="0">
                  <c:v>client interventions</c:v>
                </c:pt>
              </c:strCache>
            </c:strRef>
          </c:tx>
          <c:spPr>
            <a:solidFill>
              <a:srgbClr val="9999FF"/>
            </a:solidFill>
            <a:ln w="12700">
              <a:solidFill>
                <a:srgbClr val="000000"/>
              </a:solidFill>
              <a:prstDash val="solid"/>
            </a:ln>
          </c:spPr>
          <c:cat>
            <c:strRef>
              <c:f>Sheet1!$A$3:$A$23</c:f>
              <c:strCache>
                <c:ptCount val="21"/>
                <c:pt idx="0">
                  <c:v>1906-1910</c:v>
                </c:pt>
                <c:pt idx="1">
                  <c:v>1911-15</c:v>
                </c:pt>
                <c:pt idx="2">
                  <c:v>1916-20</c:v>
                </c:pt>
                <c:pt idx="3">
                  <c:v>1921-25</c:v>
                </c:pt>
                <c:pt idx="4">
                  <c:v>1926-30</c:v>
                </c:pt>
                <c:pt idx="5">
                  <c:v>1931-35</c:v>
                </c:pt>
                <c:pt idx="6">
                  <c:v>1936-40</c:v>
                </c:pt>
                <c:pt idx="7">
                  <c:v>1941-45</c:v>
                </c:pt>
                <c:pt idx="8">
                  <c:v>1946-50</c:v>
                </c:pt>
                <c:pt idx="9">
                  <c:v>1951-55</c:v>
                </c:pt>
                <c:pt idx="10">
                  <c:v>1956-60</c:v>
                </c:pt>
                <c:pt idx="11">
                  <c:v>1961-65</c:v>
                </c:pt>
                <c:pt idx="12">
                  <c:v>1966-70</c:v>
                </c:pt>
                <c:pt idx="13">
                  <c:v>1971-75</c:v>
                </c:pt>
                <c:pt idx="14">
                  <c:v>1976-80</c:v>
                </c:pt>
                <c:pt idx="15">
                  <c:v>1981-85</c:v>
                </c:pt>
                <c:pt idx="16">
                  <c:v>1986-90</c:v>
                </c:pt>
                <c:pt idx="17">
                  <c:v>1991-95</c:v>
                </c:pt>
                <c:pt idx="18">
                  <c:v>1996-2000</c:v>
                </c:pt>
                <c:pt idx="19">
                  <c:v>2001-05</c:v>
                </c:pt>
                <c:pt idx="20">
                  <c:v>2006-</c:v>
                </c:pt>
              </c:strCache>
            </c:strRef>
          </c:cat>
          <c:val>
            <c:numRef>
              <c:f>Sheet1!$D$3:$D$23</c:f>
              <c:numCache>
                <c:formatCode>General</c:formatCode>
                <c:ptCount val="21"/>
                <c:pt idx="0">
                  <c:v>2</c:v>
                </c:pt>
                <c:pt idx="1">
                  <c:v>6</c:v>
                </c:pt>
                <c:pt idx="2">
                  <c:v>5</c:v>
                </c:pt>
                <c:pt idx="3">
                  <c:v>4</c:v>
                </c:pt>
                <c:pt idx="4">
                  <c:v>1</c:v>
                </c:pt>
                <c:pt idx="5">
                  <c:v>1</c:v>
                </c:pt>
                <c:pt idx="6">
                  <c:v>0</c:v>
                </c:pt>
                <c:pt idx="7">
                  <c:v>0</c:v>
                </c:pt>
                <c:pt idx="8">
                  <c:v>8</c:v>
                </c:pt>
                <c:pt idx="9">
                  <c:v>1</c:v>
                </c:pt>
                <c:pt idx="10">
                  <c:v>2</c:v>
                </c:pt>
                <c:pt idx="11">
                  <c:v>12</c:v>
                </c:pt>
                <c:pt idx="12">
                  <c:v>2</c:v>
                </c:pt>
                <c:pt idx="13">
                  <c:v>1</c:v>
                </c:pt>
                <c:pt idx="14">
                  <c:v>2</c:v>
                </c:pt>
                <c:pt idx="15">
                  <c:v>2</c:v>
                </c:pt>
                <c:pt idx="16">
                  <c:v>4</c:v>
                </c:pt>
                <c:pt idx="17">
                  <c:v>3</c:v>
                </c:pt>
                <c:pt idx="18">
                  <c:v>2</c:v>
                </c:pt>
                <c:pt idx="19">
                  <c:v>9</c:v>
                </c:pt>
                <c:pt idx="20">
                  <c:v>0</c:v>
                </c:pt>
              </c:numCache>
            </c:numRef>
          </c:val>
        </c:ser>
        <c:axId val="62500864"/>
        <c:axId val="62502784"/>
      </c:barChart>
      <c:catAx>
        <c:axId val="62500864"/>
        <c:scaling>
          <c:orientation val="minMax"/>
        </c:scaling>
        <c:axPos val="b"/>
        <c:title>
          <c:tx>
            <c:rich>
              <a:bodyPr/>
              <a:lstStyle/>
              <a:p>
                <a:pPr>
                  <a:defRPr sz="1000" b="1" i="0" u="none" strike="noStrike" baseline="0">
                    <a:solidFill>
                      <a:srgbClr val="000000"/>
                    </a:solidFill>
                    <a:latin typeface="Arial"/>
                    <a:ea typeface="Arial"/>
                    <a:cs typeface="Arial"/>
                  </a:defRPr>
                </a:pPr>
                <a:r>
                  <a:rPr lang="en-US"/>
                  <a:t>Time</a:t>
                </a:r>
              </a:p>
            </c:rich>
          </c:tx>
          <c:layout>
            <c:manualLayout>
              <c:xMode val="edge"/>
              <c:yMode val="edge"/>
              <c:x val="0.41942695275195058"/>
              <c:y val="0.85328346193944149"/>
            </c:manualLayout>
          </c:layout>
          <c:spPr>
            <a:noFill/>
            <a:ln w="25400">
              <a:noFill/>
            </a:ln>
          </c:spPr>
        </c:title>
        <c:numFmt formatCode="General" sourceLinked="1"/>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62502784"/>
        <c:crosses val="autoZero"/>
        <c:auto val="1"/>
        <c:lblAlgn val="ctr"/>
        <c:lblOffset val="100"/>
        <c:tickLblSkip val="3"/>
        <c:tickMarkSkip val="1"/>
      </c:catAx>
      <c:valAx>
        <c:axId val="62502784"/>
        <c:scaling>
          <c:orientation val="minMax"/>
        </c:scaling>
        <c:axPos val="l"/>
        <c:majorGridlines>
          <c:spPr>
            <a:ln w="3175">
              <a:solidFill>
                <a:srgbClr val="000000"/>
              </a:solidFill>
              <a:prstDash val="solid"/>
            </a:ln>
          </c:spPr>
        </c:majorGridlines>
        <c:title>
          <c:tx>
            <c:rich>
              <a:bodyPr/>
              <a:lstStyle/>
              <a:p>
                <a:pPr>
                  <a:defRPr sz="1000" b="1" i="0" u="none" strike="noStrike" baseline="0">
                    <a:solidFill>
                      <a:srgbClr val="000000"/>
                    </a:solidFill>
                    <a:latin typeface="Arial"/>
                    <a:ea typeface="Arial"/>
                    <a:cs typeface="Arial"/>
                  </a:defRPr>
                </a:pPr>
                <a:r>
                  <a:rPr lang="en-US"/>
                  <a:t>Interventions per interval</a:t>
                </a:r>
              </a:p>
            </c:rich>
          </c:tx>
          <c:layout>
            <c:manualLayout>
              <c:xMode val="edge"/>
              <c:yMode val="edge"/>
              <c:x val="3.5320164442269528E-2"/>
              <c:y val="0.20849460155986374"/>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62500864"/>
        <c:crosses val="autoZero"/>
        <c:crossBetween val="between"/>
      </c:valAx>
      <c:spPr>
        <a:solidFill>
          <a:srgbClr val="FFFFFF"/>
        </a:solidFill>
        <a:ln w="12700">
          <a:solidFill>
            <a:srgbClr val="808080"/>
          </a:solidFill>
          <a:prstDash val="solid"/>
        </a:ln>
      </c:spPr>
    </c:plotArea>
    <c:legend>
      <c:legendPos val="r"/>
      <c:layout>
        <c:manualLayout>
          <c:xMode val="edge"/>
          <c:yMode val="edge"/>
          <c:x val="0.70198826829010663"/>
          <c:y val="0.37837909171975292"/>
          <c:w val="0.28035380526051445"/>
          <c:h val="8.4942245079944453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03F13F-4A3F-4F07-88EA-98BBC5D629B9}" type="datetimeFigureOut">
              <a:rPr lang="en-US" smtClean="0"/>
              <a:pPr/>
              <a:t>2/10/2010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51C71-CFCB-403D-A227-CF05204D1D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ECE194-9F43-4706-BAD6-B4F6CE925FDB}" type="slidenum">
              <a:rPr lang="en-US"/>
              <a:pPr/>
              <a:t>6</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E852AB-EC27-4AA2-BFBF-B5D8FF4ACB20}" type="slidenum">
              <a:rPr lang="en-US"/>
              <a:pPr/>
              <a:t>7</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F8938-60C5-4714-8FA6-F76E33F5D6D9}" type="slidenum">
              <a:rPr lang="en-US"/>
              <a:pPr/>
              <a:t>10</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27FAB-FCB1-4C70-A397-2BB851D16894}" type="slidenum">
              <a:rPr lang="en-US"/>
              <a:pPr/>
              <a:t>16</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3EC61-76F5-4B3C-AB9F-5DC6EF2CBC51}" type="slidenum">
              <a:rPr lang="en-US"/>
              <a:pPr/>
              <a:t>19</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B51B5D-10D0-41CA-B116-60A515B5AD2E}" type="slidenum">
              <a:rPr lang="en-US"/>
              <a:pPr/>
              <a:t>20</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FE50F-DED3-4CD5-8E7E-99D3D6A6F07C}" type="slidenum">
              <a:rPr lang="en-US"/>
              <a:pPr/>
              <a:t>21</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E97BA-BF1D-4270-A960-054C1744CBB9}"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E97BA-BF1D-4270-A960-054C1744CBB9}"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E97BA-BF1D-4270-A960-054C1744CBB9}"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E97BA-BF1D-4270-A960-054C1744CBB9}"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E97BA-BF1D-4270-A960-054C1744CBB9}" type="datetimeFigureOut">
              <a:rPr lang="en-US" smtClean="0"/>
              <a:pPr/>
              <a:t>2/10/2010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E97BA-BF1D-4270-A960-054C1744CBB9}"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E97BA-BF1D-4270-A960-054C1744CBB9}" type="datetimeFigureOut">
              <a:rPr lang="en-US" smtClean="0"/>
              <a:pPr/>
              <a:t>2/10/2010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E97BA-BF1D-4270-A960-054C1744CBB9}" type="datetimeFigureOut">
              <a:rPr lang="en-US" smtClean="0"/>
              <a:pPr/>
              <a:t>2/10/2010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E97BA-BF1D-4270-A960-054C1744CBB9}" type="datetimeFigureOut">
              <a:rPr lang="en-US" smtClean="0"/>
              <a:pPr/>
              <a:t>2/10/2010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E97BA-BF1D-4270-A960-054C1744CBB9}"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E97BA-BF1D-4270-A960-054C1744CBB9}" type="datetimeFigureOut">
              <a:rPr lang="en-US" smtClean="0"/>
              <a:pPr/>
              <a:t>2/10/2010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AE172-670A-4D77-A331-98D6329D55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E97BA-BF1D-4270-A960-054C1744CBB9}" type="datetimeFigureOut">
              <a:rPr lang="en-US" smtClean="0"/>
              <a:pPr/>
              <a:t>2/10/2010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AE172-670A-4D77-A331-98D6329D55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Times New Roman" pitchFamily="18" charset="0"/>
                <a:cs typeface="Times New Roman" pitchFamily="18" charset="0"/>
              </a:rPr>
              <a:t>Intervention on behalf of Clients</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000" dirty="0" smtClean="0">
                <a:latin typeface="Times New Roman" pitchFamily="18" charset="0"/>
                <a:cs typeface="Times New Roman" pitchFamily="18" charset="0"/>
              </a:rPr>
              <a:t>Economic, Political and Military Intervention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9" name="Rectangle 5"/>
          <p:cNvSpPr>
            <a:spLocks noChangeArrowheads="1"/>
          </p:cNvSpPr>
          <p:nvPr/>
        </p:nvSpPr>
        <p:spPr bwMode="auto">
          <a:xfrm>
            <a:off x="0" y="-1952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44388" name="Object 4"/>
          <p:cNvGraphicFramePr>
            <a:graphicFrameLocks noChangeAspect="1"/>
          </p:cNvGraphicFramePr>
          <p:nvPr/>
        </p:nvGraphicFramePr>
        <p:xfrm>
          <a:off x="838200" y="414338"/>
          <a:ext cx="7772400" cy="6443662"/>
        </p:xfrm>
        <a:graphic>
          <a:graphicData uri="http://schemas.openxmlformats.org/presentationml/2006/ole">
            <p:oleObj spid="_x0000_s3074" name="Visio" r:id="rId4" imgW="7121176" imgH="9408319" progId="">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Military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a:latin typeface="Times New Roman" pitchFamily="18" charset="0"/>
                <a:cs typeface="Times New Roman" pitchFamily="18" charset="0"/>
              </a:rPr>
              <a:t>Emergency Military Assistance and advisers (8)  Node 5  Military</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China 1943-9</a:t>
            </a:r>
          </a:p>
          <a:p>
            <a:r>
              <a:rPr lang="en-US" dirty="0">
                <a:latin typeface="Times New Roman" pitchFamily="18" charset="0"/>
                <a:cs typeface="Times New Roman" pitchFamily="18" charset="0"/>
              </a:rPr>
              <a:t>Greece 1946-7</a:t>
            </a:r>
          </a:p>
          <a:p>
            <a:r>
              <a:rPr lang="en-US" dirty="0">
                <a:latin typeface="Times New Roman" pitchFamily="18" charset="0"/>
                <a:cs typeface="Times New Roman" pitchFamily="18" charset="0"/>
              </a:rPr>
              <a:t>Philippines 1950</a:t>
            </a:r>
          </a:p>
          <a:p>
            <a:r>
              <a:rPr lang="en-US" dirty="0">
                <a:latin typeface="Times New Roman" pitchFamily="18" charset="0"/>
                <a:cs typeface="Times New Roman" pitchFamily="18" charset="0"/>
              </a:rPr>
              <a:t>France Indochina 1950-54</a:t>
            </a:r>
          </a:p>
          <a:p>
            <a:r>
              <a:rPr lang="en-US" dirty="0">
                <a:latin typeface="Times New Roman" pitchFamily="18" charset="0"/>
                <a:cs typeface="Times New Roman" pitchFamily="18" charset="0"/>
              </a:rPr>
              <a:t>South Vietnam 1961-74</a:t>
            </a:r>
          </a:p>
          <a:p>
            <a:r>
              <a:rPr lang="en-US" dirty="0">
                <a:latin typeface="Times New Roman" pitchFamily="18" charset="0"/>
                <a:cs typeface="Times New Roman" pitchFamily="18" charset="0"/>
              </a:rPr>
              <a:t>El Salvador 1980-92</a:t>
            </a:r>
          </a:p>
          <a:p>
            <a:r>
              <a:rPr lang="en-US" dirty="0">
                <a:latin typeface="Times New Roman" pitchFamily="18" charset="0"/>
                <a:cs typeface="Times New Roman" pitchFamily="18" charset="0"/>
              </a:rPr>
              <a:t>Colombia </a:t>
            </a:r>
            <a:r>
              <a:rPr lang="en-US" dirty="0" smtClean="0">
                <a:latin typeface="Times New Roman" pitchFamily="18" charset="0"/>
                <a:cs typeface="Times New Roman" pitchFamily="18" charset="0"/>
              </a:rPr>
              <a:t>2000-present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Pakistan 2001-present</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Combat Troops – Open ended  (1) Node 6  </a:t>
            </a:r>
            <a:r>
              <a:rPr lang="en-US" dirty="0" smtClean="0">
                <a:latin typeface="Times New Roman" pitchFamily="18" charset="0"/>
                <a:cs typeface="Times New Roman" pitchFamily="18" charset="0"/>
              </a:rPr>
              <a:t>South </a:t>
            </a:r>
            <a:r>
              <a:rPr lang="en-US" dirty="0">
                <a:latin typeface="Times New Roman" pitchFamily="18" charset="0"/>
                <a:cs typeface="Times New Roman" pitchFamily="18" charset="0"/>
              </a:rPr>
              <a:t>Vietnam </a:t>
            </a:r>
            <a:r>
              <a:rPr lang="en-US" dirty="0" smtClean="0">
                <a:latin typeface="Times New Roman" pitchFamily="18" charset="0"/>
                <a:cs typeface="Times New Roman" pitchFamily="18" charset="0"/>
              </a:rPr>
              <a:t>1965-1968 **</a:t>
            </a:r>
            <a:endParaRPr lang="en-US"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Military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Combat Troops as Life Preserver (8)  Node 7 Military</a:t>
            </a:r>
          </a:p>
          <a:p>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Panama 1904</a:t>
            </a:r>
          </a:p>
          <a:p>
            <a:r>
              <a:rPr lang="en-US" sz="2400" dirty="0">
                <a:latin typeface="Times New Roman" pitchFamily="18" charset="0"/>
                <a:cs typeface="Times New Roman" pitchFamily="18" charset="0"/>
              </a:rPr>
              <a:t>Cuba 1912-3</a:t>
            </a:r>
          </a:p>
          <a:p>
            <a:r>
              <a:rPr lang="en-US" sz="2400" dirty="0">
                <a:latin typeface="Times New Roman" pitchFamily="18" charset="0"/>
                <a:cs typeface="Times New Roman" pitchFamily="18" charset="0"/>
              </a:rPr>
              <a:t>Cuba 1917</a:t>
            </a:r>
          </a:p>
          <a:p>
            <a:r>
              <a:rPr lang="en-US" sz="2400" dirty="0">
                <a:latin typeface="Times New Roman" pitchFamily="18" charset="0"/>
                <a:cs typeface="Times New Roman" pitchFamily="18" charset="0"/>
              </a:rPr>
              <a:t>Panama 1918</a:t>
            </a:r>
          </a:p>
          <a:p>
            <a:r>
              <a:rPr lang="en-US" sz="2400" dirty="0">
                <a:latin typeface="Times New Roman" pitchFamily="18" charset="0"/>
                <a:cs typeface="Times New Roman" pitchFamily="18" charset="0"/>
              </a:rPr>
              <a:t>Panama 1925</a:t>
            </a:r>
          </a:p>
          <a:p>
            <a:r>
              <a:rPr lang="en-US" sz="2400" dirty="0">
                <a:latin typeface="Times New Roman" pitchFamily="18" charset="0"/>
                <a:cs typeface="Times New Roman" pitchFamily="18" charset="0"/>
              </a:rPr>
              <a:t>Nicaragua </a:t>
            </a:r>
            <a:r>
              <a:rPr lang="en-US" sz="2400" dirty="0" smtClean="0">
                <a:latin typeface="Times New Roman" pitchFamily="18" charset="0"/>
                <a:cs typeface="Times New Roman" pitchFamily="18" charset="0"/>
              </a:rPr>
              <a:t>1927-33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South Korea 1950-1</a:t>
            </a:r>
          </a:p>
          <a:p>
            <a:r>
              <a:rPr lang="en-US" sz="2400" dirty="0">
                <a:latin typeface="Times New Roman" pitchFamily="18" charset="0"/>
                <a:cs typeface="Times New Roman" pitchFamily="18" charset="0"/>
              </a:rPr>
              <a:t>Afghanistan – 2003-present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Incompetent clients Combat Troops – “easy wins” (10) Node 8 Military </a:t>
            </a: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Cuba 1906</a:t>
            </a:r>
          </a:p>
          <a:p>
            <a:r>
              <a:rPr lang="en-US" sz="2000" dirty="0">
                <a:latin typeface="Times New Roman" pitchFamily="18" charset="0"/>
                <a:cs typeface="Times New Roman" pitchFamily="18" charset="0"/>
              </a:rPr>
              <a:t>Nicaragua 1912</a:t>
            </a:r>
          </a:p>
          <a:p>
            <a:r>
              <a:rPr lang="en-US" sz="2000" dirty="0">
                <a:latin typeface="Times New Roman" pitchFamily="18" charset="0"/>
                <a:cs typeface="Times New Roman" pitchFamily="18" charset="0"/>
              </a:rPr>
              <a:t>Haiti 1915</a:t>
            </a:r>
          </a:p>
          <a:p>
            <a:r>
              <a:rPr lang="en-US" sz="2000" dirty="0">
                <a:latin typeface="Times New Roman" pitchFamily="18" charset="0"/>
                <a:cs typeface="Times New Roman" pitchFamily="18" charset="0"/>
              </a:rPr>
              <a:t>Dominican Republic 1916</a:t>
            </a:r>
          </a:p>
          <a:p>
            <a:r>
              <a:rPr lang="en-US" sz="2000" dirty="0">
                <a:latin typeface="Times New Roman" pitchFamily="18" charset="0"/>
                <a:cs typeface="Times New Roman" pitchFamily="18" charset="0"/>
              </a:rPr>
              <a:t>Lebanon 1958</a:t>
            </a:r>
          </a:p>
          <a:p>
            <a:r>
              <a:rPr lang="en-US" sz="2000" dirty="0">
                <a:latin typeface="Times New Roman" pitchFamily="18" charset="0"/>
                <a:cs typeface="Times New Roman" pitchFamily="18" charset="0"/>
              </a:rPr>
              <a:t>Dominican Republic 1965</a:t>
            </a:r>
          </a:p>
          <a:p>
            <a:r>
              <a:rPr lang="en-US" sz="2000" dirty="0">
                <a:latin typeface="Times New Roman" pitchFamily="18" charset="0"/>
                <a:cs typeface="Times New Roman" pitchFamily="18" charset="0"/>
              </a:rPr>
              <a:t>Zaire 1978</a:t>
            </a:r>
          </a:p>
          <a:p>
            <a:r>
              <a:rPr lang="en-US" sz="2000" dirty="0">
                <a:latin typeface="Times New Roman" pitchFamily="18" charset="0"/>
                <a:cs typeface="Times New Roman" pitchFamily="18" charset="0"/>
              </a:rPr>
              <a:t>Lebanon 1982-3</a:t>
            </a:r>
          </a:p>
          <a:p>
            <a:r>
              <a:rPr lang="en-US" sz="2000" dirty="0">
                <a:latin typeface="Times New Roman" pitchFamily="18" charset="0"/>
                <a:cs typeface="Times New Roman" pitchFamily="18" charset="0"/>
              </a:rPr>
              <a:t>Saudi Arabia </a:t>
            </a:r>
            <a:r>
              <a:rPr lang="en-US" sz="2000" dirty="0" smtClean="0">
                <a:latin typeface="Times New Roman" pitchFamily="18" charset="0"/>
                <a:cs typeface="Times New Roman" pitchFamily="18" charset="0"/>
              </a:rPr>
              <a:t>1990-1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Iraq 2004-present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4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Basket Cases – proxies and bombing   (4)  Node 9 Military </a:t>
            </a:r>
          </a:p>
          <a:p>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Laos </a:t>
            </a:r>
            <a:r>
              <a:rPr lang="en-US" sz="1800" b="1" dirty="0" smtClean="0">
                <a:latin typeface="Times New Roman" pitchFamily="18" charset="0"/>
                <a:cs typeface="Times New Roman" pitchFamily="18" charset="0"/>
              </a:rPr>
              <a:t>1962-73  **</a:t>
            </a:r>
            <a:endParaRPr lang="en-US" sz="1800" b="1" dirty="0">
              <a:latin typeface="Times New Roman" pitchFamily="18" charset="0"/>
              <a:cs typeface="Times New Roman" pitchFamily="18" charset="0"/>
            </a:endParaRPr>
          </a:p>
          <a:p>
            <a:r>
              <a:rPr lang="en-US" sz="1800" b="1" dirty="0">
                <a:latin typeface="Times New Roman" pitchFamily="18" charset="0"/>
                <a:cs typeface="Times New Roman" pitchFamily="18" charset="0"/>
              </a:rPr>
              <a:t>Congo 1964-5</a:t>
            </a:r>
          </a:p>
          <a:p>
            <a:r>
              <a:rPr lang="en-US" sz="1800" b="1" dirty="0">
                <a:latin typeface="Times New Roman" pitchFamily="18" charset="0"/>
                <a:cs typeface="Times New Roman" pitchFamily="18" charset="0"/>
              </a:rPr>
              <a:t>Cambodia 1970-73</a:t>
            </a:r>
          </a:p>
          <a:p>
            <a:r>
              <a:rPr lang="en-US" sz="1800" b="1" dirty="0">
                <a:latin typeface="Times New Roman" pitchFamily="18" charset="0"/>
                <a:cs typeface="Times New Roman" pitchFamily="18" charset="0"/>
              </a:rPr>
              <a:t>Liberia 1991-2</a:t>
            </a:r>
          </a:p>
          <a:p>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Drawdown and Negotiate (3)  Node 10 Military    </a:t>
            </a:r>
          </a:p>
          <a:p>
            <a:r>
              <a:rPr lang="en-US" sz="1800" b="1" dirty="0">
                <a:latin typeface="Times New Roman" pitchFamily="18" charset="0"/>
                <a:cs typeface="Times New Roman" pitchFamily="18" charset="0"/>
              </a:rPr>
              <a:t> </a:t>
            </a:r>
          </a:p>
          <a:p>
            <a:r>
              <a:rPr lang="en-US" sz="1800" b="1" dirty="0">
                <a:latin typeface="Times New Roman" pitchFamily="18" charset="0"/>
                <a:cs typeface="Times New Roman" pitchFamily="18" charset="0"/>
              </a:rPr>
              <a:t>South Korea 1951-1953</a:t>
            </a:r>
          </a:p>
          <a:p>
            <a:r>
              <a:rPr lang="en-US" sz="1800" b="1" dirty="0">
                <a:latin typeface="Times New Roman" pitchFamily="18" charset="0"/>
                <a:cs typeface="Times New Roman" pitchFamily="18" charset="0"/>
              </a:rPr>
              <a:t>Vietnam </a:t>
            </a:r>
            <a:r>
              <a:rPr lang="en-US" sz="1800" b="1" dirty="0" smtClean="0">
                <a:latin typeface="Times New Roman" pitchFamily="18" charset="0"/>
                <a:cs typeface="Times New Roman" pitchFamily="18" charset="0"/>
              </a:rPr>
              <a:t>1968-1973 **</a:t>
            </a:r>
            <a:endParaRPr lang="en-US" sz="1800" b="1" dirty="0">
              <a:latin typeface="Times New Roman" pitchFamily="18" charset="0"/>
              <a:cs typeface="Times New Roman" pitchFamily="18" charset="0"/>
            </a:endParaRPr>
          </a:p>
          <a:p>
            <a:r>
              <a:rPr lang="en-US" sz="1800" b="1" dirty="0">
                <a:latin typeface="Times New Roman" pitchFamily="18" charset="0"/>
                <a:cs typeface="Times New Roman" pitchFamily="18" charset="0"/>
              </a:rPr>
              <a:t>Laos 1973</a:t>
            </a:r>
          </a:p>
          <a:p>
            <a:r>
              <a:rPr lang="en-US" sz="1400" b="1"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sz="1800" dirty="0" smtClean="0">
              <a:latin typeface="Times New Roman" pitchFamily="18" charset="0"/>
              <a:cs typeface="Times New Roman" pitchFamily="18" charset="0"/>
            </a:endParaRPr>
          </a:p>
          <a:p>
            <a:r>
              <a:rPr lang="en-US" sz="1900" b="1" dirty="0" smtClean="0">
                <a:latin typeface="Times New Roman" pitchFamily="18" charset="0"/>
                <a:cs typeface="Times New Roman" pitchFamily="18" charset="0"/>
              </a:rPr>
              <a:t>Rapid Liquidation of troop commitment (2) Node 11 Military  </a:t>
            </a:r>
          </a:p>
          <a:p>
            <a:r>
              <a:rPr lang="en-US" sz="1900" b="1" dirty="0" smtClean="0">
                <a:latin typeface="Times New Roman" pitchFamily="18" charset="0"/>
                <a:cs typeface="Times New Roman" pitchFamily="18" charset="0"/>
              </a:rPr>
              <a:t> </a:t>
            </a:r>
          </a:p>
          <a:p>
            <a:r>
              <a:rPr lang="en-US" sz="1900" b="1" dirty="0" smtClean="0">
                <a:latin typeface="Times New Roman" pitchFamily="18" charset="0"/>
                <a:cs typeface="Times New Roman" pitchFamily="18" charset="0"/>
              </a:rPr>
              <a:t>Cambodia 1973</a:t>
            </a:r>
          </a:p>
          <a:p>
            <a:r>
              <a:rPr lang="en-US" sz="1900" b="1" dirty="0" smtClean="0">
                <a:latin typeface="Times New Roman" pitchFamily="18" charset="0"/>
                <a:cs typeface="Times New Roman" pitchFamily="18" charset="0"/>
              </a:rPr>
              <a:t>Lebanon 1983-4  **</a:t>
            </a:r>
          </a:p>
          <a:p>
            <a:r>
              <a:rPr lang="en-US" sz="1900" b="1" dirty="0">
                <a:latin typeface="Times New Roman" pitchFamily="18" charset="0"/>
                <a:cs typeface="Times New Roman" pitchFamily="18" charset="0"/>
              </a:rPr>
              <a:t> </a:t>
            </a:r>
          </a:p>
          <a:p>
            <a:r>
              <a:rPr lang="en-US" sz="1900" b="1" dirty="0">
                <a:latin typeface="Times New Roman" pitchFamily="18" charset="0"/>
                <a:cs typeface="Times New Roman" pitchFamily="18" charset="0"/>
              </a:rPr>
              <a:t>Military Defeat  (7)  Node 12 – NOT INTERVENTION</a:t>
            </a:r>
          </a:p>
          <a:p>
            <a:r>
              <a:rPr lang="en-US" sz="1900" b="1" dirty="0">
                <a:latin typeface="Times New Roman" pitchFamily="18" charset="0"/>
                <a:cs typeface="Times New Roman" pitchFamily="18" charset="0"/>
              </a:rPr>
              <a:t> </a:t>
            </a:r>
          </a:p>
          <a:p>
            <a:r>
              <a:rPr lang="en-US" sz="1900" b="1" dirty="0">
                <a:latin typeface="Times New Roman" pitchFamily="18" charset="0"/>
                <a:cs typeface="Times New Roman" pitchFamily="18" charset="0"/>
              </a:rPr>
              <a:t>China </a:t>
            </a:r>
            <a:r>
              <a:rPr lang="en-US" sz="1900" b="1" dirty="0" smtClean="0">
                <a:latin typeface="Times New Roman" pitchFamily="18" charset="0"/>
                <a:cs typeface="Times New Roman" pitchFamily="18" charset="0"/>
              </a:rPr>
              <a:t>1949   </a:t>
            </a:r>
            <a:endParaRPr lang="en-US" sz="1900" b="1" dirty="0">
              <a:latin typeface="Times New Roman" pitchFamily="18" charset="0"/>
              <a:cs typeface="Times New Roman" pitchFamily="18" charset="0"/>
            </a:endParaRPr>
          </a:p>
          <a:p>
            <a:r>
              <a:rPr lang="en-US" sz="1900" b="1" dirty="0">
                <a:latin typeface="Times New Roman" pitchFamily="18" charset="0"/>
                <a:cs typeface="Times New Roman" pitchFamily="18" charset="0"/>
              </a:rPr>
              <a:t>France Indochina </a:t>
            </a:r>
            <a:r>
              <a:rPr lang="en-US" sz="1900" b="1" dirty="0" smtClean="0">
                <a:latin typeface="Times New Roman" pitchFamily="18" charset="0"/>
                <a:cs typeface="Times New Roman" pitchFamily="18" charset="0"/>
              </a:rPr>
              <a:t>1954 **</a:t>
            </a:r>
            <a:endParaRPr lang="en-US" sz="1900" b="1" dirty="0">
              <a:latin typeface="Times New Roman" pitchFamily="18" charset="0"/>
              <a:cs typeface="Times New Roman" pitchFamily="18" charset="0"/>
            </a:endParaRPr>
          </a:p>
          <a:p>
            <a:r>
              <a:rPr lang="en-US" sz="1900" b="1" dirty="0">
                <a:latin typeface="Times New Roman" pitchFamily="18" charset="0"/>
                <a:cs typeface="Times New Roman" pitchFamily="18" charset="0"/>
              </a:rPr>
              <a:t>Cuba </a:t>
            </a:r>
            <a:r>
              <a:rPr lang="en-US" sz="1900" b="1" dirty="0" smtClean="0">
                <a:latin typeface="Times New Roman" pitchFamily="18" charset="0"/>
                <a:cs typeface="Times New Roman" pitchFamily="18" charset="0"/>
              </a:rPr>
              <a:t>1958 **</a:t>
            </a:r>
            <a:endParaRPr lang="en-US" sz="1900" b="1" dirty="0">
              <a:latin typeface="Times New Roman" pitchFamily="18" charset="0"/>
              <a:cs typeface="Times New Roman" pitchFamily="18" charset="0"/>
            </a:endParaRPr>
          </a:p>
          <a:p>
            <a:r>
              <a:rPr lang="en-US" sz="1900" b="1" dirty="0">
                <a:latin typeface="Times New Roman" pitchFamily="18" charset="0"/>
                <a:cs typeface="Times New Roman" pitchFamily="18" charset="0"/>
              </a:rPr>
              <a:t>Laos 1975</a:t>
            </a:r>
          </a:p>
          <a:p>
            <a:r>
              <a:rPr lang="en-US" sz="1900" b="1" dirty="0">
                <a:latin typeface="Times New Roman" pitchFamily="18" charset="0"/>
                <a:cs typeface="Times New Roman" pitchFamily="18" charset="0"/>
              </a:rPr>
              <a:t>Vietnam 1975</a:t>
            </a:r>
          </a:p>
          <a:p>
            <a:r>
              <a:rPr lang="en-US" sz="1900" b="1" dirty="0">
                <a:latin typeface="Times New Roman" pitchFamily="18" charset="0"/>
                <a:cs typeface="Times New Roman" pitchFamily="18" charset="0"/>
              </a:rPr>
              <a:t>Cambodia 1975</a:t>
            </a:r>
          </a:p>
          <a:p>
            <a:r>
              <a:rPr lang="en-US" sz="1900" b="1" dirty="0">
                <a:latin typeface="Times New Roman" pitchFamily="18" charset="0"/>
                <a:cs typeface="Times New Roman" pitchFamily="18" charset="0"/>
              </a:rPr>
              <a:t>Zaire 1997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01" name="Object 5"/>
          <p:cNvGraphicFramePr>
            <a:graphicFrameLocks noChangeAspect="1"/>
          </p:cNvGraphicFramePr>
          <p:nvPr/>
        </p:nvGraphicFramePr>
        <p:xfrm>
          <a:off x="1922463" y="504825"/>
          <a:ext cx="5299075" cy="5848350"/>
        </p:xfrm>
        <a:graphic>
          <a:graphicData uri="http://schemas.openxmlformats.org/presentationml/2006/ole">
            <p:oleObj spid="_x0000_s4098" name="Visio" r:id="rId4" imgW="5298948" imgH="5849112" progId="">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latin typeface="Times New Roman" pitchFamily="18" charset="0"/>
                <a:cs typeface="Times New Roman" pitchFamily="18" charset="0"/>
              </a:rPr>
              <a:t>Unacceptable Leaders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Overthrow leader with US combat forces Military supportive of leader and fighting feasible (5) Node 13   Military</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Honduras 1911</a:t>
            </a:r>
          </a:p>
          <a:p>
            <a:r>
              <a:rPr lang="en-US" dirty="0">
                <a:latin typeface="Times New Roman" pitchFamily="18" charset="0"/>
                <a:cs typeface="Times New Roman" pitchFamily="18" charset="0"/>
              </a:rPr>
              <a:t>Dominican Republic 1912</a:t>
            </a:r>
          </a:p>
          <a:p>
            <a:r>
              <a:rPr lang="en-US" dirty="0">
                <a:latin typeface="Times New Roman" pitchFamily="18" charset="0"/>
                <a:cs typeface="Times New Roman" pitchFamily="18" charset="0"/>
              </a:rPr>
              <a:t>Dominican Republic 1961</a:t>
            </a:r>
          </a:p>
          <a:p>
            <a:r>
              <a:rPr lang="en-US" dirty="0">
                <a:latin typeface="Times New Roman" pitchFamily="18" charset="0"/>
                <a:cs typeface="Times New Roman" pitchFamily="18" charset="0"/>
              </a:rPr>
              <a:t>Panama </a:t>
            </a:r>
            <a:r>
              <a:rPr lang="en-US" dirty="0" smtClean="0">
                <a:latin typeface="Times New Roman" pitchFamily="18" charset="0"/>
                <a:cs typeface="Times New Roman" pitchFamily="18" charset="0"/>
              </a:rPr>
              <a:t>1989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Haiti 1994</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Long-term Economic and political pressure (2) Node 14  Non-military</a:t>
            </a:r>
          </a:p>
          <a:p>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Chile </a:t>
            </a:r>
            <a:r>
              <a:rPr lang="en-US" dirty="0" smtClean="0">
                <a:latin typeface="Times New Roman" pitchFamily="18" charset="0"/>
                <a:cs typeface="Times New Roman" pitchFamily="18" charset="0"/>
              </a:rPr>
              <a:t>1971-3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Venezuela 2002-present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dirty="0"/>
              <a:t> </a:t>
            </a:r>
          </a:p>
          <a:p>
            <a:r>
              <a:rPr lang="en-US" sz="4900" b="1" dirty="0">
                <a:latin typeface="Times New Roman" pitchFamily="18" charset="0"/>
                <a:cs typeface="Times New Roman" pitchFamily="18" charset="0"/>
              </a:rPr>
              <a:t>Proxy forces and psychological warfare – military not strongly back and somewhat support  (4) Node 15 opposition</a:t>
            </a:r>
          </a:p>
          <a:p>
            <a:r>
              <a:rPr lang="en-US" sz="4900" b="1" dirty="0">
                <a:latin typeface="Times New Roman" pitchFamily="18" charset="0"/>
                <a:cs typeface="Times New Roman" pitchFamily="18" charset="0"/>
              </a:rPr>
              <a:t> </a:t>
            </a:r>
          </a:p>
          <a:p>
            <a:r>
              <a:rPr lang="en-US" sz="4900" b="1" dirty="0">
                <a:latin typeface="Times New Roman" pitchFamily="18" charset="0"/>
                <a:cs typeface="Times New Roman" pitchFamily="18" charset="0"/>
              </a:rPr>
              <a:t>Costa Rica 1919</a:t>
            </a:r>
          </a:p>
          <a:p>
            <a:r>
              <a:rPr lang="en-US" sz="4900" b="1" dirty="0">
                <a:latin typeface="Times New Roman" pitchFamily="18" charset="0"/>
                <a:cs typeface="Times New Roman" pitchFamily="18" charset="0"/>
              </a:rPr>
              <a:t>Guatemala 1954 </a:t>
            </a:r>
            <a:r>
              <a:rPr lang="en-US" sz="4900" b="1" dirty="0" smtClean="0">
                <a:latin typeface="Times New Roman" pitchFamily="18" charset="0"/>
                <a:cs typeface="Times New Roman" pitchFamily="18" charset="0"/>
              </a:rPr>
              <a:t> **</a:t>
            </a:r>
            <a:endParaRPr lang="en-US" sz="4900" b="1" dirty="0">
              <a:latin typeface="Times New Roman" pitchFamily="18" charset="0"/>
              <a:cs typeface="Times New Roman" pitchFamily="18" charset="0"/>
            </a:endParaRPr>
          </a:p>
          <a:p>
            <a:r>
              <a:rPr lang="en-US" sz="4900" b="1" dirty="0">
                <a:latin typeface="Times New Roman" pitchFamily="18" charset="0"/>
                <a:cs typeface="Times New Roman" pitchFamily="18" charset="0"/>
              </a:rPr>
              <a:t>British Guiana 1963   </a:t>
            </a:r>
          </a:p>
          <a:p>
            <a:r>
              <a:rPr lang="en-US" sz="4900" b="1" dirty="0">
                <a:latin typeface="Times New Roman" pitchFamily="18" charset="0"/>
                <a:cs typeface="Times New Roman" pitchFamily="18" charset="0"/>
              </a:rPr>
              <a:t>Liberia 2003</a:t>
            </a:r>
          </a:p>
          <a:p>
            <a:r>
              <a:rPr lang="en-US" sz="4900" b="1" dirty="0">
                <a:latin typeface="Times New Roman" pitchFamily="18" charset="0"/>
                <a:cs typeface="Times New Roman" pitchFamily="18" charset="0"/>
              </a:rPr>
              <a:t>Haiti 2004 </a:t>
            </a:r>
          </a:p>
          <a:p>
            <a:r>
              <a:rPr lang="en-US" sz="4900" b="1" dirty="0">
                <a:latin typeface="Times New Roman" pitchFamily="18" charset="0"/>
                <a:cs typeface="Times New Roman" pitchFamily="18" charset="0"/>
              </a:rPr>
              <a:t> </a:t>
            </a:r>
          </a:p>
          <a:p>
            <a:r>
              <a:rPr lang="en-US" sz="4900" b="1" dirty="0">
                <a:latin typeface="Times New Roman" pitchFamily="18" charset="0"/>
                <a:cs typeface="Times New Roman" pitchFamily="18" charset="0"/>
              </a:rPr>
              <a:t>Coups – military not support leader but not support opposition (6)   Node 16  non-military</a:t>
            </a:r>
          </a:p>
          <a:p>
            <a:r>
              <a:rPr lang="en-US" sz="4900" b="1" dirty="0">
                <a:latin typeface="Times New Roman" pitchFamily="18" charset="0"/>
                <a:cs typeface="Times New Roman" pitchFamily="18" charset="0"/>
              </a:rPr>
              <a:t> </a:t>
            </a:r>
          </a:p>
          <a:p>
            <a:r>
              <a:rPr lang="en-US" sz="4900" b="1" dirty="0">
                <a:latin typeface="Times New Roman" pitchFamily="18" charset="0"/>
                <a:cs typeface="Times New Roman" pitchFamily="18" charset="0"/>
              </a:rPr>
              <a:t>Guatemala 1920  </a:t>
            </a:r>
          </a:p>
          <a:p>
            <a:r>
              <a:rPr lang="en-US" sz="4900" b="1" dirty="0">
                <a:latin typeface="Times New Roman" pitchFamily="18" charset="0"/>
                <a:cs typeface="Times New Roman" pitchFamily="18" charset="0"/>
              </a:rPr>
              <a:t>Cuba 1934</a:t>
            </a:r>
          </a:p>
          <a:p>
            <a:r>
              <a:rPr lang="en-US" sz="4900" b="1" dirty="0">
                <a:latin typeface="Times New Roman" pitchFamily="18" charset="0"/>
                <a:cs typeface="Times New Roman" pitchFamily="18" charset="0"/>
              </a:rPr>
              <a:t>South Korea 1961</a:t>
            </a:r>
          </a:p>
          <a:p>
            <a:r>
              <a:rPr lang="en-US" sz="4900" b="1" dirty="0">
                <a:latin typeface="Times New Roman" pitchFamily="18" charset="0"/>
                <a:cs typeface="Times New Roman" pitchFamily="18" charset="0"/>
              </a:rPr>
              <a:t>South Vietnam 1963</a:t>
            </a:r>
          </a:p>
          <a:p>
            <a:r>
              <a:rPr lang="en-US" sz="4900" b="1" dirty="0">
                <a:latin typeface="Times New Roman" pitchFamily="18" charset="0"/>
                <a:cs typeface="Times New Roman" pitchFamily="18" charset="0"/>
              </a:rPr>
              <a:t>Brazil 1964</a:t>
            </a:r>
          </a:p>
          <a:p>
            <a:r>
              <a:rPr lang="en-US" sz="4900" b="1" dirty="0">
                <a:latin typeface="Times New Roman" pitchFamily="18" charset="0"/>
                <a:cs typeface="Times New Roman" pitchFamily="18" charset="0"/>
              </a:rPr>
              <a:t>Chile </a:t>
            </a:r>
            <a:r>
              <a:rPr lang="en-US" sz="4900" b="1">
                <a:latin typeface="Times New Roman" pitchFamily="18" charset="0"/>
                <a:cs typeface="Times New Roman" pitchFamily="18" charset="0"/>
              </a:rPr>
              <a:t>1970 </a:t>
            </a:r>
            <a:r>
              <a:rPr lang="en-US" sz="4900" b="1" smtClean="0">
                <a:latin typeface="Times New Roman" pitchFamily="18" charset="0"/>
                <a:cs typeface="Times New Roman" pitchFamily="18" charset="0"/>
              </a:rPr>
              <a:t> **</a:t>
            </a:r>
            <a:endParaRPr lang="en-US" sz="49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a:bodyPr>
          <a:lstStyle/>
          <a:p>
            <a:r>
              <a:rPr lang="en-US" sz="2400" dirty="0">
                <a:latin typeface="Times New Roman" pitchFamily="18" charset="0"/>
                <a:cs typeface="Times New Roman" pitchFamily="18" charset="0"/>
              </a:rPr>
              <a:t>Client </a:t>
            </a:r>
            <a:r>
              <a:rPr lang="en-US" sz="2400" dirty="0" smtClean="0">
                <a:latin typeface="Times New Roman" pitchFamily="18" charset="0"/>
                <a:cs typeface="Times New Roman" pitchFamily="18" charset="0"/>
              </a:rPr>
              <a:t>Interventions in Chronological Order</a:t>
            </a:r>
            <a:endParaRPr lang="en-US" sz="2400" dirty="0">
              <a:latin typeface="Times New Roman" pitchFamily="18" charset="0"/>
              <a:cs typeface="Times New Roman" pitchFamily="18" charset="0"/>
            </a:endParaRPr>
          </a:p>
        </p:txBody>
      </p:sp>
      <p:sp>
        <p:nvSpPr>
          <p:cNvPr id="201731" name="Rectangle 3"/>
          <p:cNvSpPr>
            <a:spLocks noGrp="1" noChangeArrowheads="1"/>
          </p:cNvSpPr>
          <p:nvPr>
            <p:ph type="body" idx="1"/>
          </p:nvPr>
        </p:nvSpPr>
        <p:spPr>
          <a:xfrm>
            <a:off x="304800" y="1371600"/>
            <a:ext cx="8382000" cy="5029200"/>
          </a:xfrm>
        </p:spPr>
        <p:txBody>
          <a:bodyPr/>
          <a:lstStyle/>
          <a:p>
            <a:pPr>
              <a:lnSpc>
                <a:spcPct val="80000"/>
              </a:lnSpc>
            </a:pPr>
            <a:r>
              <a:rPr lang="en-US" sz="1200" b="1" dirty="0"/>
              <a:t>Panama  1904                        Combat troops as life preserver   (CTLP)                                 mil success                         </a:t>
            </a:r>
          </a:p>
          <a:p>
            <a:pPr>
              <a:lnSpc>
                <a:spcPct val="80000"/>
              </a:lnSpc>
            </a:pPr>
            <a:r>
              <a:rPr lang="en-US" sz="1200" b="1" dirty="0"/>
              <a:t>Dominican Republic  1905    EEA (Emergency Economic Assistance)                              n-mil success</a:t>
            </a:r>
          </a:p>
          <a:p>
            <a:pPr>
              <a:lnSpc>
                <a:spcPct val="80000"/>
              </a:lnSpc>
            </a:pPr>
            <a:r>
              <a:rPr lang="en-US" sz="1200" b="1" dirty="0"/>
              <a:t>Cuba 1906                             Easy win                                                                                   Mil success</a:t>
            </a:r>
          </a:p>
          <a:p>
            <a:pPr>
              <a:lnSpc>
                <a:spcPct val="80000"/>
              </a:lnSpc>
            </a:pPr>
            <a:r>
              <a:rPr lang="en-US" sz="1200" b="1" dirty="0"/>
              <a:t>Nicaragua  1911                    EEA (Emergency Economic Assistance)                              N-Mil success</a:t>
            </a:r>
          </a:p>
          <a:p>
            <a:pPr>
              <a:lnSpc>
                <a:spcPct val="80000"/>
              </a:lnSpc>
            </a:pPr>
            <a:r>
              <a:rPr lang="en-US" sz="1200" b="1" dirty="0"/>
              <a:t>Honduras 1911                      OLCF  Overthrow military leader with US combat forces      mil success                                                                   </a:t>
            </a:r>
          </a:p>
          <a:p>
            <a:pPr>
              <a:lnSpc>
                <a:spcPct val="80000"/>
              </a:lnSpc>
            </a:pPr>
            <a:r>
              <a:rPr lang="en-US" sz="1200" b="1" dirty="0"/>
              <a:t>Nicaragua   1912                    Easy Win                                                                                 Mil success</a:t>
            </a:r>
          </a:p>
          <a:p>
            <a:pPr>
              <a:lnSpc>
                <a:spcPct val="80000"/>
              </a:lnSpc>
            </a:pPr>
            <a:r>
              <a:rPr lang="en-US" sz="1200" b="1" dirty="0"/>
              <a:t>Cuba 1912-3                              CTLP                                                                                     mil success                                                                </a:t>
            </a:r>
          </a:p>
          <a:p>
            <a:pPr>
              <a:lnSpc>
                <a:spcPct val="80000"/>
              </a:lnSpc>
            </a:pPr>
            <a:r>
              <a:rPr lang="en-US" sz="1200" b="1" dirty="0"/>
              <a:t>Dominican Republic 1911    OLCF                                                                                        Mil success</a:t>
            </a:r>
          </a:p>
          <a:p>
            <a:pPr>
              <a:lnSpc>
                <a:spcPct val="80000"/>
              </a:lnSpc>
            </a:pPr>
            <a:r>
              <a:rPr lang="en-US" sz="1200" b="1" dirty="0"/>
              <a:t>Haiti 1915                                Easy win                                                                                 Mil success</a:t>
            </a:r>
          </a:p>
          <a:p>
            <a:pPr>
              <a:lnSpc>
                <a:spcPct val="80000"/>
              </a:lnSpc>
            </a:pPr>
            <a:r>
              <a:rPr lang="en-US" sz="1200" b="1" dirty="0"/>
              <a:t>Dominican Rep  1916              Easy win                                                                                 Mil success</a:t>
            </a:r>
          </a:p>
          <a:p>
            <a:pPr>
              <a:lnSpc>
                <a:spcPct val="80000"/>
              </a:lnSpc>
            </a:pPr>
            <a:r>
              <a:rPr lang="en-US" sz="1200" b="1" dirty="0"/>
              <a:t>Cuba 1917                              CTLP                                                                                       mil success</a:t>
            </a:r>
          </a:p>
          <a:p>
            <a:pPr>
              <a:lnSpc>
                <a:spcPct val="80000"/>
              </a:lnSpc>
            </a:pPr>
            <a:r>
              <a:rPr lang="en-US" sz="1200" b="1" dirty="0"/>
              <a:t>Panama 1918                           CTLP                                                                                       Mil success</a:t>
            </a:r>
          </a:p>
          <a:p>
            <a:pPr>
              <a:lnSpc>
                <a:spcPct val="80000"/>
              </a:lnSpc>
            </a:pPr>
            <a:r>
              <a:rPr lang="en-US" sz="1200" b="1" dirty="0"/>
              <a:t>Costa Rica 1919                      Proxy forces and psychological warfare  (PFPW)                  Mil success</a:t>
            </a:r>
          </a:p>
          <a:p>
            <a:pPr>
              <a:lnSpc>
                <a:spcPct val="80000"/>
              </a:lnSpc>
            </a:pPr>
            <a:r>
              <a:rPr lang="en-US" sz="1200" b="1" dirty="0"/>
              <a:t>Guatemala 1920                      Coup                                                                                       N-mil success</a:t>
            </a:r>
          </a:p>
          <a:p>
            <a:pPr>
              <a:lnSpc>
                <a:spcPct val="80000"/>
              </a:lnSpc>
            </a:pPr>
            <a:r>
              <a:rPr lang="en-US" sz="1200" b="1" dirty="0"/>
              <a:t>El Salvador 1921                    EEA                                                                                         N-mil success</a:t>
            </a:r>
          </a:p>
          <a:p>
            <a:pPr>
              <a:lnSpc>
                <a:spcPct val="80000"/>
              </a:lnSpc>
            </a:pPr>
            <a:r>
              <a:rPr lang="en-US" sz="1200" b="1" dirty="0"/>
              <a:t>Cuba 1922                             EEA                                                                                        n-Mil success</a:t>
            </a:r>
          </a:p>
          <a:p>
            <a:pPr>
              <a:lnSpc>
                <a:spcPct val="80000"/>
              </a:lnSpc>
            </a:pPr>
            <a:r>
              <a:rPr lang="en-US" sz="1200" b="1" dirty="0"/>
              <a:t>Dominican Republic 1922 and after     EEA                                                                           N-mil success</a:t>
            </a:r>
          </a:p>
          <a:p>
            <a:pPr>
              <a:lnSpc>
                <a:spcPct val="80000"/>
              </a:lnSpc>
            </a:pPr>
            <a:r>
              <a:rPr lang="en-US" sz="1200" b="1" dirty="0"/>
              <a:t>Panama 1925                           CTLP                                                                                        mil success</a:t>
            </a:r>
          </a:p>
          <a:p>
            <a:pPr>
              <a:lnSpc>
                <a:spcPct val="80000"/>
              </a:lnSpc>
            </a:pPr>
            <a:r>
              <a:rPr lang="en-US" sz="1200" b="1" dirty="0"/>
              <a:t>Nicaragua   1927-33                CTLP                                                                                        Mil –success</a:t>
            </a:r>
          </a:p>
          <a:p>
            <a:pPr>
              <a:lnSpc>
                <a:spcPct val="80000"/>
              </a:lnSpc>
            </a:pPr>
            <a:r>
              <a:rPr lang="en-US" sz="1200" b="1" dirty="0"/>
              <a:t>Cuba 1934                               Coup                                                                                         n-mil success</a:t>
            </a:r>
          </a:p>
          <a:p>
            <a:pPr>
              <a:lnSpc>
                <a:spcPct val="80000"/>
              </a:lnSpc>
            </a:pPr>
            <a:r>
              <a:rPr lang="en-US" sz="1200" b="1" dirty="0"/>
              <a:t>Greece 1946-7                        EMAA (emergency military assistance and advisers             Mil - success</a:t>
            </a:r>
          </a:p>
          <a:p>
            <a:pPr>
              <a:lnSpc>
                <a:spcPct val="80000"/>
              </a:lnSpc>
            </a:pPr>
            <a:r>
              <a:rPr lang="en-US" sz="1200" b="1" dirty="0"/>
              <a:t>Italy 1946-8                            ECPA  (Emergency Covert Political Assistance)                   N-mil success</a:t>
            </a:r>
          </a:p>
          <a:p>
            <a:pPr>
              <a:lnSpc>
                <a:spcPct val="80000"/>
              </a:lnSpc>
            </a:pPr>
            <a:r>
              <a:rPr lang="en-US" sz="1200" b="1" dirty="0"/>
              <a:t>China late 1946-9                     EMAA                                                                                      mil  failure                                                  </a:t>
            </a:r>
          </a:p>
          <a:p>
            <a:pPr>
              <a:lnSpc>
                <a:spcPct val="80000"/>
              </a:lnSpc>
            </a:pPr>
            <a:r>
              <a:rPr lang="en-US" sz="1200" b="1" dirty="0"/>
              <a:t>Italy 1946-8                              EEA                                                                                        N-mil success</a:t>
            </a:r>
          </a:p>
          <a:p>
            <a:pPr>
              <a:lnSpc>
                <a:spcPct val="80000"/>
              </a:lnSpc>
            </a:pPr>
            <a:r>
              <a:rPr lang="en-US" sz="1200" b="1" dirty="0"/>
              <a:t>France 1946-8                           EEA                                                                                        N-mil success</a:t>
            </a:r>
          </a:p>
          <a:p>
            <a:pPr>
              <a:lnSpc>
                <a:spcPct val="80000"/>
              </a:lnSpc>
            </a:pPr>
            <a:r>
              <a:rPr lang="en-US" sz="1200" b="1" dirty="0"/>
              <a:t>France, Indochina 1946-1950s EMAA                                                                                   mil- failure</a:t>
            </a:r>
          </a:p>
          <a:p>
            <a:pPr>
              <a:lnSpc>
                <a:spcPct val="80000"/>
              </a:lnSpc>
            </a:pPr>
            <a:r>
              <a:rPr lang="en-US" sz="1200" b="1" dirty="0"/>
              <a:t>Philippines 1950-4                    EMAA                                                                                   mil success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What is Client Intervention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Intervention is contemplated when economic, political and/or military situations that the client faces are of such a nature that US policymakers believe that the regime might not survive and the client could be lost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such a situation, it must be the case that US policies in place (via routine maintenance) are not sufficient to solve the client’s problems  -- Indeed even more support via routine maintenance would not help because the regime simply lacks the capacity to do the task at hand required or may be the problem itself or simply is performing the task inadequately</a:t>
            </a:r>
          </a:p>
          <a:p>
            <a:r>
              <a:rPr lang="en-US" sz="2000" dirty="0" smtClean="0">
                <a:latin typeface="Times New Roman" pitchFamily="18" charset="0"/>
                <a:cs typeface="Times New Roman" pitchFamily="18" charset="0"/>
              </a:rPr>
              <a:t>In such circumstances the US uses its own capacity to take over the task from the client</a:t>
            </a:r>
          </a:p>
          <a:p>
            <a:r>
              <a:rPr lang="en-US" sz="2000" dirty="0" smtClean="0">
                <a:latin typeface="Times New Roman" pitchFamily="18" charset="0"/>
                <a:cs typeface="Times New Roman" pitchFamily="18" charset="0"/>
              </a:rPr>
              <a:t>It is the taking over of tasks from the client that we mean that the US intervenes on behalf of the client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04800" y="457200"/>
            <a:ext cx="8382000" cy="228600"/>
          </a:xfrm>
        </p:spPr>
        <p:txBody>
          <a:bodyPr>
            <a:normAutofit fontScale="90000"/>
          </a:bodyPr>
          <a:lstStyle/>
          <a:p>
            <a:endParaRPr lang="en-US" sz="4000" dirty="0"/>
          </a:p>
        </p:txBody>
      </p:sp>
      <p:sp>
        <p:nvSpPr>
          <p:cNvPr id="203779" name="Rectangle 3"/>
          <p:cNvSpPr>
            <a:spLocks noGrp="1" noChangeArrowheads="1"/>
          </p:cNvSpPr>
          <p:nvPr>
            <p:ph type="body" idx="1"/>
          </p:nvPr>
        </p:nvSpPr>
        <p:spPr>
          <a:xfrm>
            <a:off x="457200" y="838200"/>
            <a:ext cx="8229600" cy="5029200"/>
          </a:xfrm>
        </p:spPr>
        <p:txBody>
          <a:bodyPr/>
          <a:lstStyle/>
          <a:p>
            <a:pPr>
              <a:lnSpc>
                <a:spcPct val="80000"/>
              </a:lnSpc>
            </a:pPr>
            <a:r>
              <a:rPr lang="en-US" sz="1200" b="1"/>
              <a:t>Philippines 1950-4                    EMAA                                                                                   mil success</a:t>
            </a:r>
          </a:p>
          <a:p>
            <a:pPr>
              <a:lnSpc>
                <a:spcPct val="80000"/>
              </a:lnSpc>
            </a:pPr>
            <a:r>
              <a:rPr lang="en-US" sz="1200" b="1"/>
              <a:t>South Korea 1950                   CTLP  (Combat Troops as Life Preserver)                             mil- success</a:t>
            </a:r>
          </a:p>
          <a:p>
            <a:pPr>
              <a:lnSpc>
                <a:spcPct val="80000"/>
              </a:lnSpc>
            </a:pPr>
            <a:r>
              <a:rPr lang="en-US" sz="1200" b="1"/>
              <a:t>Guatemala 1954                      PFPW                                                                                      mil- success</a:t>
            </a:r>
          </a:p>
          <a:p>
            <a:pPr>
              <a:lnSpc>
                <a:spcPct val="80000"/>
              </a:lnSpc>
            </a:pPr>
            <a:r>
              <a:rPr lang="en-US" sz="1200" b="1"/>
              <a:t>Lebanon 1958                         Combat troops Easy Win                                                       Mil – success</a:t>
            </a:r>
          </a:p>
          <a:p>
            <a:pPr>
              <a:lnSpc>
                <a:spcPct val="80000"/>
              </a:lnSpc>
            </a:pPr>
            <a:r>
              <a:rPr lang="en-US" sz="1200" b="1"/>
              <a:t>South Korea 1960                    JTPL (Jettison the top political Leaders)                                   N-mil success</a:t>
            </a:r>
          </a:p>
          <a:p>
            <a:pPr>
              <a:lnSpc>
                <a:spcPct val="80000"/>
              </a:lnSpc>
            </a:pPr>
            <a:r>
              <a:rPr lang="en-US" sz="1200" b="1"/>
              <a:t>Dominican Republic 1961         OLCF                                                                                      mil success</a:t>
            </a:r>
          </a:p>
          <a:p>
            <a:pPr>
              <a:lnSpc>
                <a:spcPct val="80000"/>
              </a:lnSpc>
            </a:pPr>
            <a:r>
              <a:rPr lang="en-US" sz="1200" b="1"/>
              <a:t>SVN early 1961-3                    EMAA (Emergency Military Assistance and advisers)             M-success </a:t>
            </a:r>
          </a:p>
          <a:p>
            <a:pPr>
              <a:lnSpc>
                <a:spcPct val="80000"/>
              </a:lnSpc>
            </a:pPr>
            <a:r>
              <a:rPr lang="en-US" sz="1200" b="1"/>
              <a:t>Laos 1960s                               Basket Cases – proxies and bombing                                    mil failure</a:t>
            </a:r>
          </a:p>
          <a:p>
            <a:pPr>
              <a:lnSpc>
                <a:spcPct val="80000"/>
              </a:lnSpc>
            </a:pPr>
            <a:r>
              <a:rPr lang="en-US" sz="1200" b="1"/>
              <a:t>British Guiana                            Proxy Forces                                                                        mil success</a:t>
            </a:r>
          </a:p>
          <a:p>
            <a:pPr>
              <a:lnSpc>
                <a:spcPct val="80000"/>
              </a:lnSpc>
            </a:pPr>
            <a:r>
              <a:rPr lang="en-US" sz="1200" b="1"/>
              <a:t>South Vietnam 1963                Coup                                                                                      n-mil success</a:t>
            </a:r>
          </a:p>
          <a:p>
            <a:pPr>
              <a:lnSpc>
                <a:spcPct val="80000"/>
              </a:lnSpc>
            </a:pPr>
            <a:r>
              <a:rPr lang="en-US" sz="1200" b="1"/>
              <a:t>Bolivia 1963-4                        ECPA                                                                                    n-mil success</a:t>
            </a:r>
          </a:p>
          <a:p>
            <a:pPr>
              <a:lnSpc>
                <a:spcPct val="80000"/>
              </a:lnSpc>
            </a:pPr>
            <a:r>
              <a:rPr lang="en-US" sz="1200" b="1"/>
              <a:t>Chile 1964                             ECPA                                                                                      n-mil success</a:t>
            </a:r>
          </a:p>
          <a:p>
            <a:pPr>
              <a:lnSpc>
                <a:spcPct val="80000"/>
              </a:lnSpc>
            </a:pPr>
            <a:r>
              <a:rPr lang="en-US" sz="1200" b="1"/>
              <a:t>Brazil 1964                            Coup                                                                                        n-mil success</a:t>
            </a:r>
          </a:p>
          <a:p>
            <a:pPr>
              <a:lnSpc>
                <a:spcPct val="80000"/>
              </a:lnSpc>
            </a:pPr>
            <a:r>
              <a:rPr lang="en-US" sz="1200" b="1"/>
              <a:t>Guyana 1964                         ECPA                                                                                       n-mil success</a:t>
            </a:r>
          </a:p>
          <a:p>
            <a:pPr>
              <a:lnSpc>
                <a:spcPct val="80000"/>
              </a:lnSpc>
            </a:pPr>
            <a:r>
              <a:rPr lang="en-US" sz="1200" b="1"/>
              <a:t>Congo 1964-5                          Basket Cases – proxies and bombing                                    mil success </a:t>
            </a:r>
          </a:p>
          <a:p>
            <a:pPr>
              <a:lnSpc>
                <a:spcPct val="80000"/>
              </a:lnSpc>
            </a:pPr>
            <a:r>
              <a:rPr lang="en-US" sz="1200" b="1"/>
              <a:t>Dominican Republic 1965        Easy Win                                                                              mil success</a:t>
            </a:r>
          </a:p>
          <a:p>
            <a:pPr>
              <a:lnSpc>
                <a:spcPct val="80000"/>
              </a:lnSpc>
            </a:pPr>
            <a:r>
              <a:rPr lang="en-US" sz="1200" b="1"/>
              <a:t>Cambodia 1960-1973              Basket Cases – proxies and bombing                                    mil failure</a:t>
            </a:r>
          </a:p>
          <a:p>
            <a:pPr>
              <a:lnSpc>
                <a:spcPct val="80000"/>
              </a:lnSpc>
            </a:pPr>
            <a:r>
              <a:rPr lang="en-US" sz="1200" b="1"/>
              <a:t>Chile 1973  Coups – military not support leader but not support opposition                        n-mil success</a:t>
            </a:r>
          </a:p>
          <a:p>
            <a:pPr>
              <a:lnSpc>
                <a:spcPct val="80000"/>
              </a:lnSpc>
            </a:pPr>
            <a:r>
              <a:rPr lang="en-US" sz="1200" b="1"/>
              <a:t>Zaire 1978                                  Easy Win     (p. 70 ch 5)                                                        mil success</a:t>
            </a:r>
          </a:p>
          <a:p>
            <a:pPr>
              <a:lnSpc>
                <a:spcPct val="80000"/>
              </a:lnSpc>
            </a:pPr>
            <a:r>
              <a:rPr lang="en-US" sz="1200" b="1"/>
              <a:t>El Salvador early 1982-4         ECPA                                                                                 n-mil success</a:t>
            </a:r>
          </a:p>
          <a:p>
            <a:pPr>
              <a:lnSpc>
                <a:spcPct val="80000"/>
              </a:lnSpc>
            </a:pPr>
            <a:r>
              <a:rPr lang="en-US" sz="1200" b="1"/>
              <a:t>El Salvador 1980s                  EMAA                                                                                   Mil - success</a:t>
            </a:r>
          </a:p>
          <a:p>
            <a:pPr>
              <a:lnSpc>
                <a:spcPct val="80000"/>
              </a:lnSpc>
            </a:pPr>
            <a:r>
              <a:rPr lang="en-US" sz="1200" b="1"/>
              <a:t>Lebanon 1982-3                       Combat troops Easy Win                                                     mil-failure</a:t>
            </a:r>
          </a:p>
          <a:p>
            <a:pPr>
              <a:lnSpc>
                <a:spcPct val="80000"/>
              </a:lnSpc>
            </a:pPr>
            <a:r>
              <a:rPr lang="en-US" sz="1200" b="1"/>
              <a:t>Philippines 1986                      JTPL                                                                                    n-mil success</a:t>
            </a:r>
          </a:p>
          <a:p>
            <a:pPr>
              <a:lnSpc>
                <a:spcPct val="80000"/>
              </a:lnSpc>
            </a:pPr>
            <a:r>
              <a:rPr lang="en-US" sz="1200" b="1"/>
              <a:t>Haiti 1986                                JTPL                                                                                     n-mil success</a:t>
            </a:r>
          </a:p>
          <a:p>
            <a:pPr>
              <a:lnSpc>
                <a:spcPct val="80000"/>
              </a:lnSpc>
            </a:pPr>
            <a:r>
              <a:rPr lang="en-US" sz="1200" b="1"/>
              <a:t>Panama 1989                          OLCF                                                                                     mil -success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81000" y="457200"/>
            <a:ext cx="8305800" cy="152400"/>
          </a:xfrm>
        </p:spPr>
        <p:txBody>
          <a:bodyPr>
            <a:normAutofit fontScale="90000"/>
          </a:bodyPr>
          <a:lstStyle/>
          <a:p>
            <a:endParaRPr lang="en-US" sz="4000" dirty="0"/>
          </a:p>
        </p:txBody>
      </p:sp>
      <p:sp>
        <p:nvSpPr>
          <p:cNvPr id="205827" name="Rectangle 3"/>
          <p:cNvSpPr>
            <a:spLocks noGrp="1" noChangeArrowheads="1"/>
          </p:cNvSpPr>
          <p:nvPr>
            <p:ph type="body" idx="1"/>
          </p:nvPr>
        </p:nvSpPr>
        <p:spPr>
          <a:xfrm>
            <a:off x="457200" y="838200"/>
            <a:ext cx="8229600" cy="3886200"/>
          </a:xfrm>
        </p:spPr>
        <p:txBody>
          <a:bodyPr/>
          <a:lstStyle/>
          <a:p>
            <a:pPr>
              <a:lnSpc>
                <a:spcPct val="80000"/>
              </a:lnSpc>
            </a:pPr>
            <a:r>
              <a:rPr lang="en-US" sz="1200" b="1" dirty="0"/>
              <a:t>Gulf War 1991                       Easy win                                                                                 mil success</a:t>
            </a:r>
          </a:p>
          <a:p>
            <a:pPr>
              <a:lnSpc>
                <a:spcPct val="80000"/>
              </a:lnSpc>
            </a:pPr>
            <a:r>
              <a:rPr lang="en-US" sz="1200" b="1" dirty="0"/>
              <a:t>Liberia 1991-2                        Basket Cases – proxies and bombing                                     mil – success </a:t>
            </a:r>
          </a:p>
          <a:p>
            <a:pPr>
              <a:lnSpc>
                <a:spcPct val="80000"/>
              </a:lnSpc>
            </a:pPr>
            <a:r>
              <a:rPr lang="en-US" sz="1200" b="1" dirty="0"/>
              <a:t>Haiti 1994                                OLCF                                                                                     mil-success</a:t>
            </a:r>
          </a:p>
          <a:p>
            <a:pPr>
              <a:lnSpc>
                <a:spcPct val="80000"/>
              </a:lnSpc>
            </a:pPr>
            <a:r>
              <a:rPr lang="en-US" sz="1200" b="1" dirty="0"/>
              <a:t>Mexico 1994-5                       EEA                                                                                         N-mil success</a:t>
            </a:r>
          </a:p>
          <a:p>
            <a:pPr>
              <a:lnSpc>
                <a:spcPct val="80000"/>
              </a:lnSpc>
            </a:pPr>
            <a:r>
              <a:rPr lang="en-US" sz="1200" b="1" dirty="0"/>
              <a:t>Indonesia 1998                        JTPL                                                                                        n-Mil success</a:t>
            </a:r>
          </a:p>
          <a:p>
            <a:pPr>
              <a:lnSpc>
                <a:spcPct val="80000"/>
              </a:lnSpc>
            </a:pPr>
            <a:r>
              <a:rPr lang="en-US" sz="1200" b="1" dirty="0"/>
              <a:t>Colombia 2000                       EMAA                                                                                     Mil – success (?)</a:t>
            </a:r>
          </a:p>
          <a:p>
            <a:pPr>
              <a:lnSpc>
                <a:spcPct val="80000"/>
              </a:lnSpc>
            </a:pPr>
            <a:r>
              <a:rPr lang="en-US" sz="1200" b="1" dirty="0"/>
              <a:t>Turkey 2001                           EEA                                                                                        N-mil success</a:t>
            </a:r>
          </a:p>
          <a:p>
            <a:pPr>
              <a:lnSpc>
                <a:spcPct val="80000"/>
              </a:lnSpc>
            </a:pPr>
            <a:r>
              <a:rPr lang="en-US" sz="1200" b="1" dirty="0"/>
              <a:t>Afghanistan – after 2001       CTLP                                                                                        Mil – success (?)</a:t>
            </a:r>
          </a:p>
          <a:p>
            <a:pPr>
              <a:lnSpc>
                <a:spcPct val="80000"/>
              </a:lnSpc>
            </a:pPr>
            <a:r>
              <a:rPr lang="en-US" sz="1200" b="1" dirty="0"/>
              <a:t>Brazil 2002                             EEA                                                                                        N-mil success</a:t>
            </a:r>
          </a:p>
          <a:p>
            <a:pPr>
              <a:lnSpc>
                <a:spcPct val="80000"/>
              </a:lnSpc>
            </a:pPr>
            <a:r>
              <a:rPr lang="en-US" sz="1200" b="1" dirty="0"/>
              <a:t>Venezuela 2000s                    Long Term Economic and Political Pressure                         n-mil  failure (?)</a:t>
            </a:r>
          </a:p>
          <a:p>
            <a:pPr>
              <a:lnSpc>
                <a:spcPct val="80000"/>
              </a:lnSpc>
            </a:pPr>
            <a:r>
              <a:rPr lang="en-US" sz="1200" b="1" dirty="0"/>
              <a:t>Pakistan  2001-present            EMAA                                                                                          ?</a:t>
            </a:r>
          </a:p>
          <a:p>
            <a:pPr>
              <a:lnSpc>
                <a:spcPct val="80000"/>
              </a:lnSpc>
            </a:pPr>
            <a:r>
              <a:rPr lang="en-US" sz="1200" b="1" dirty="0"/>
              <a:t>Afghanistan 2004                   ECPA                                                                                       n-mil success</a:t>
            </a:r>
          </a:p>
          <a:p>
            <a:pPr>
              <a:lnSpc>
                <a:spcPct val="80000"/>
              </a:lnSpc>
            </a:pPr>
            <a:r>
              <a:rPr lang="en-US" sz="1200" b="1" dirty="0"/>
              <a:t>Haiti 2004                               PFPW                                                                                       mil-success</a:t>
            </a:r>
          </a:p>
          <a:p>
            <a:pPr>
              <a:lnSpc>
                <a:spcPct val="80000"/>
              </a:lnSpc>
            </a:pPr>
            <a:r>
              <a:rPr lang="en-US" sz="1200" b="1" dirty="0"/>
              <a:t>Iraq 2004                                 Easy win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Client Interventions over time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a:graphicFrameLocks/>
          </p:cNvGraphicFramePr>
          <p:nvPr/>
        </p:nvGraphicFramePr>
        <p:xfrm>
          <a:off x="990601" y="2195512"/>
          <a:ext cx="6705600" cy="33670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latin typeface="Times New Roman" pitchFamily="18" charset="0"/>
                <a:cs typeface="Times New Roman" pitchFamily="18" charset="0"/>
              </a:rPr>
              <a:t>Summary statistics of US client Interventions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sz="1900" b="1" dirty="0">
                <a:latin typeface="Times New Roman" pitchFamily="18" charset="0"/>
                <a:cs typeface="Times New Roman" pitchFamily="18" charset="0"/>
              </a:rPr>
              <a:t>68 cases of client intervention in 35 separate clients</a:t>
            </a:r>
            <a:endParaRPr lang="en-US" sz="1900" dirty="0">
              <a:latin typeface="Times New Roman" pitchFamily="18" charset="0"/>
              <a:cs typeface="Times New Roman" pitchFamily="18" charset="0"/>
            </a:endParaRPr>
          </a:p>
          <a:p>
            <a:r>
              <a:rPr lang="en-US" sz="1900" b="1" dirty="0">
                <a:latin typeface="Times New Roman" pitchFamily="18" charset="0"/>
                <a:cs typeface="Times New Roman" pitchFamily="18" charset="0"/>
              </a:rPr>
              <a:t> </a:t>
            </a: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Total client interventions nodes 1 (10), 2 (6), 3 (4), 5 (8), 6 (1), 7 (8), 8 (10), 9 (4), 13 (5), 14 (2), 15 (4), 16 (6)  </a:t>
            </a:r>
          </a:p>
          <a:p>
            <a:r>
              <a:rPr lang="en-US" sz="1900" b="1" dirty="0">
                <a:latin typeface="Times New Roman" pitchFamily="18" charset="0"/>
                <a:cs typeface="Times New Roman" pitchFamily="18" charset="0"/>
              </a:rPr>
              <a:t> </a:t>
            </a:r>
            <a:endParaRPr lang="en-US" sz="1900" dirty="0">
              <a:latin typeface="Times New Roman" pitchFamily="18" charset="0"/>
              <a:cs typeface="Times New Roman" pitchFamily="18" charset="0"/>
            </a:endParaRPr>
          </a:p>
          <a:p>
            <a:r>
              <a:rPr lang="en-US" sz="1900" b="1" dirty="0">
                <a:latin typeface="Times New Roman" pitchFamily="18" charset="0"/>
                <a:cs typeface="Times New Roman" pitchFamily="18" charset="0"/>
              </a:rPr>
              <a:t>Of the 68 Interventions 33 are non-military</a:t>
            </a:r>
            <a:endParaRPr lang="en-US" sz="1900" dirty="0">
              <a:latin typeface="Times New Roman" pitchFamily="18" charset="0"/>
              <a:cs typeface="Times New Roman" pitchFamily="18" charset="0"/>
            </a:endParaRPr>
          </a:p>
          <a:p>
            <a:r>
              <a:rPr lang="en-US" sz="1900" b="1" dirty="0">
                <a:latin typeface="Times New Roman" pitchFamily="18" charset="0"/>
                <a:cs typeface="Times New Roman" pitchFamily="18" charset="0"/>
              </a:rPr>
              <a:t> </a:t>
            </a: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Non-military interventions  [nodes 1 (10), 2 (6), 3 (4), 14 (2), 15 (4), 16 (6)]  </a:t>
            </a:r>
          </a:p>
          <a:p>
            <a:r>
              <a:rPr lang="en-US" sz="1900" dirty="0">
                <a:latin typeface="Times New Roman" pitchFamily="18" charset="0"/>
                <a:cs typeface="Times New Roman" pitchFamily="18" charset="0"/>
              </a:rPr>
              <a:t> </a:t>
            </a:r>
          </a:p>
          <a:p>
            <a:r>
              <a:rPr lang="en-US" sz="1900" dirty="0">
                <a:latin typeface="Times New Roman" pitchFamily="18" charset="0"/>
                <a:cs typeface="Times New Roman" pitchFamily="18" charset="0"/>
              </a:rPr>
              <a:t>Emergency Military Aid and Advisers  Node 5  equals 8</a:t>
            </a:r>
          </a:p>
          <a:p>
            <a:r>
              <a:rPr lang="en-US" sz="1900" dirty="0">
                <a:latin typeface="Times New Roman" pitchFamily="18" charset="0"/>
                <a:cs typeface="Times New Roman" pitchFamily="18" charset="0"/>
              </a:rPr>
              <a:t> </a:t>
            </a:r>
          </a:p>
          <a:p>
            <a:r>
              <a:rPr lang="en-US" sz="1900" b="1" dirty="0">
                <a:latin typeface="Times New Roman" pitchFamily="18" charset="0"/>
                <a:cs typeface="Times New Roman" pitchFamily="18" charset="0"/>
              </a:rPr>
              <a:t>28 are Military Interventions</a:t>
            </a:r>
            <a:endParaRPr lang="en-US" sz="1900" dirty="0">
              <a:latin typeface="Times New Roman" pitchFamily="18" charset="0"/>
              <a:cs typeface="Times New Roman" pitchFamily="18" charset="0"/>
            </a:endParaRPr>
          </a:p>
          <a:p>
            <a:r>
              <a:rPr lang="en-US" sz="1900" dirty="0">
                <a:latin typeface="Times New Roman" pitchFamily="18" charset="0"/>
                <a:cs typeface="Times New Roman" pitchFamily="18" charset="0"/>
              </a:rPr>
              <a:t> </a:t>
            </a:r>
          </a:p>
          <a:p>
            <a:r>
              <a:rPr lang="en-US" sz="1900" dirty="0">
                <a:latin typeface="Times New Roman" pitchFamily="18" charset="0"/>
                <a:cs typeface="Times New Roman" pitchFamily="18" charset="0"/>
              </a:rPr>
              <a:t>U.S, or proxy military forces [nodes 6 (1), 7 (8), 8 (10), 9 (4), 13 (5)] </a:t>
            </a:r>
          </a:p>
          <a:p>
            <a:r>
              <a:rPr lang="en-US" sz="1900" dirty="0">
                <a:latin typeface="Times New Roman" pitchFamily="18" charset="0"/>
                <a:cs typeface="Times New Roman" pitchFamily="18" charset="0"/>
              </a:rPr>
              <a:t> </a:t>
            </a:r>
          </a:p>
          <a:p>
            <a:r>
              <a:rPr lang="en-US" sz="1900" dirty="0">
                <a:latin typeface="Times New Roman" pitchFamily="18" charset="0"/>
                <a:cs typeface="Times New Roman" pitchFamily="18" charset="0"/>
              </a:rPr>
              <a:t>US own ground combat forces on behalf of the regime [nodes 6 (1), 7 (8), 8 (9), 9 (1), 13 (5) </a:t>
            </a:r>
            <a:r>
              <a:rPr lang="en-US" sz="1900" b="1" dirty="0">
                <a:latin typeface="Times New Roman" pitchFamily="18" charset="0"/>
                <a:cs typeface="Times New Roman" pitchFamily="18" charset="0"/>
              </a:rPr>
              <a:t>equals 24</a:t>
            </a:r>
            <a:endParaRPr lang="en-US" sz="19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Summary statistics of US client Interventions</a:t>
            </a:r>
            <a:endParaRPr lang="en-US" sz="2400" dirty="0"/>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How often does intervention succeed – </a:t>
            </a:r>
          </a:p>
          <a:p>
            <a:r>
              <a:rPr lang="en-US" sz="2000" b="1" dirty="0" smtClean="0">
                <a:latin typeface="Times New Roman" pitchFamily="18" charset="0"/>
                <a:cs typeface="Times New Roman" pitchFamily="18" charset="0"/>
              </a:rPr>
              <a:t>All told 10 clients were lost – eight that were not regained  -- So most clients interventions are successful</a:t>
            </a:r>
          </a:p>
          <a:p>
            <a:endParaRPr lang="en-US" sz="2000" b="1" dirty="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Of the ten lost</a:t>
            </a:r>
          </a:p>
          <a:p>
            <a:r>
              <a:rPr lang="en-US" sz="2000" b="1" dirty="0" smtClean="0">
                <a:latin typeface="Times New Roman" pitchFamily="18" charset="0"/>
                <a:cs typeface="Times New Roman" pitchFamily="18" charset="0"/>
              </a:rPr>
              <a:t>1 by uprising (Iran)</a:t>
            </a:r>
          </a:p>
          <a:p>
            <a:r>
              <a:rPr lang="en-US" sz="2000" b="1" dirty="0" smtClean="0">
                <a:latin typeface="Times New Roman" pitchFamily="18" charset="0"/>
                <a:cs typeface="Times New Roman" pitchFamily="18" charset="0"/>
              </a:rPr>
              <a:t>1 by coup (Ethiopia</a:t>
            </a:r>
          </a:p>
          <a:p>
            <a:r>
              <a:rPr lang="en-US" sz="2000" b="1" dirty="0" smtClean="0">
                <a:latin typeface="Times New Roman" pitchFamily="18" charset="0"/>
                <a:cs typeface="Times New Roman" pitchFamily="18" charset="0"/>
              </a:rPr>
              <a:t>8 by military defeat  -- four occurred without the US sending military forces (China, Cuba, Zaire, and Nicaragua), two after US had sent proxy forces (Cambodia and Laos) and two after the US had send its own combat troops (South Vietnam and Lebanon)</a:t>
            </a:r>
          </a:p>
          <a:p>
            <a:r>
              <a:rPr lang="en-US" sz="2000" b="1" dirty="0" smtClean="0">
                <a:latin typeface="Times New Roman" pitchFamily="18" charset="0"/>
                <a:cs typeface="Times New Roman" pitchFamily="18" charset="0"/>
              </a:rPr>
              <a:t>Non-military instruments work better than military instruments and emergency aid is better than combat forces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Client intervention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The taking over of tasks in effect is the substitution of a US policy instrument for that of an existing or new client</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Such a step is extremely important to both the US and the Client because it means that the patron client relationship has shifted from one of advice and surveillance to one where the client is an observer and the US is doing the heavy lifting</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With such a shift – no matter how much effort made to mask US involvement – means that the US is responsible and if failure occurs it will do much damage to US credibility and prestige</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Policy Instruments for Client Intervention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457200" indent="-457200">
              <a:buNone/>
            </a:pPr>
            <a:r>
              <a:rPr lang="en-US" sz="2400" dirty="0" smtClean="0">
                <a:latin typeface="Times New Roman" pitchFamily="18" charset="0"/>
                <a:cs typeface="Times New Roman" pitchFamily="18" charset="0"/>
              </a:rPr>
              <a:t>Effective there are really only five main instruments</a:t>
            </a:r>
          </a:p>
          <a:p>
            <a:pPr marL="457200" indent="-457200">
              <a:buAutoNum type="arabicPeriod"/>
            </a:pPr>
            <a:endParaRPr lang="en-US" sz="2400" dirty="0" smtClean="0">
              <a:latin typeface="Times New Roman" pitchFamily="18" charset="0"/>
              <a:cs typeface="Times New Roman" pitchFamily="18" charset="0"/>
            </a:endParaRPr>
          </a:p>
          <a:p>
            <a:pPr marL="457200" indent="-457200">
              <a:buAutoNum type="arabicPeriod"/>
            </a:pPr>
            <a:r>
              <a:rPr lang="en-US" sz="2400" dirty="0" smtClean="0">
                <a:latin typeface="Times New Roman" pitchFamily="18" charset="0"/>
                <a:cs typeface="Times New Roman" pitchFamily="18" charset="0"/>
              </a:rPr>
              <a:t>Emergency economic Aid</a:t>
            </a:r>
          </a:p>
          <a:p>
            <a:pPr marL="457200" indent="-457200">
              <a:buAutoNum type="arabicPeriod"/>
            </a:pPr>
            <a:r>
              <a:rPr lang="en-US" sz="2400" dirty="0" smtClean="0">
                <a:latin typeface="Times New Roman" pitchFamily="18" charset="0"/>
                <a:cs typeface="Times New Roman" pitchFamily="18" charset="0"/>
              </a:rPr>
              <a:t>Emergency covert political aid (propaganda, material assistance to </a:t>
            </a:r>
            <a:r>
              <a:rPr lang="en-US" sz="2400" dirty="0" err="1" smtClean="0">
                <a:latin typeface="Times New Roman" pitchFamily="18" charset="0"/>
                <a:cs typeface="Times New Roman" pitchFamily="18" charset="0"/>
              </a:rPr>
              <a:t>pol</a:t>
            </a:r>
            <a:r>
              <a:rPr lang="en-US" sz="2400" dirty="0" smtClean="0">
                <a:latin typeface="Times New Roman" pitchFamily="18" charset="0"/>
                <a:cs typeface="Times New Roman" pitchFamily="18" charset="0"/>
              </a:rPr>
              <a:t> parties, encouragement of coups and insurrections</a:t>
            </a:r>
          </a:p>
          <a:p>
            <a:pPr marL="457200" indent="-457200">
              <a:buAutoNum type="arabicPeriod"/>
            </a:pPr>
            <a:r>
              <a:rPr lang="en-US" sz="2400" dirty="0" smtClean="0">
                <a:latin typeface="Times New Roman" pitchFamily="18" charset="0"/>
                <a:cs typeface="Times New Roman" pitchFamily="18" charset="0"/>
              </a:rPr>
              <a:t>Emergency military aid</a:t>
            </a:r>
          </a:p>
          <a:p>
            <a:pPr marL="457200" indent="-457200">
              <a:buAutoNum type="arabicPeriod"/>
            </a:pPr>
            <a:r>
              <a:rPr lang="en-US" sz="2400" dirty="0" smtClean="0">
                <a:latin typeface="Times New Roman" pitchFamily="18" charset="0"/>
                <a:cs typeface="Times New Roman" pitchFamily="18" charset="0"/>
              </a:rPr>
              <a:t>US ground combat troops</a:t>
            </a:r>
          </a:p>
          <a:p>
            <a:pPr marL="457200" indent="-457200">
              <a:buAutoNum type="arabicPeriod"/>
            </a:pPr>
            <a:r>
              <a:rPr lang="en-US" sz="2400" dirty="0" smtClean="0">
                <a:latin typeface="Times New Roman" pitchFamily="18" charset="0"/>
                <a:cs typeface="Times New Roman" pitchFamily="18" charset="0"/>
              </a:rPr>
              <a:t>Proxy military forces often with US air power</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Selecting the appropriate policy instrument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Derived from the situation that the client finds itself in </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Precisely figuring out what the client is deficient in doing</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Finding a US policy instrument to take over the task that the client  deficient in </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Cybernetic-like process</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 pseudo decision trees (Figures 5.1-5.4) are a mechanism of formalizing how policymakers assess the situation (the factors) and given that which policy instruments are selected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252" name="Object 4"/>
          <p:cNvGraphicFramePr>
            <a:graphicFrameLocks noChangeAspect="1"/>
          </p:cNvGraphicFramePr>
          <p:nvPr/>
        </p:nvGraphicFramePr>
        <p:xfrm>
          <a:off x="2149475" y="388938"/>
          <a:ext cx="4845050" cy="6081712"/>
        </p:xfrm>
        <a:graphic>
          <a:graphicData uri="http://schemas.openxmlformats.org/presentationml/2006/ole">
            <p:oleObj spid="_x0000_s1026" name="Visio" r:id="rId4" imgW="4845558" imgH="6081141"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2276" name="Object 4"/>
          <p:cNvGraphicFramePr>
            <a:graphicFrameLocks noChangeAspect="1"/>
          </p:cNvGraphicFramePr>
          <p:nvPr/>
        </p:nvGraphicFramePr>
        <p:xfrm>
          <a:off x="2173288" y="300038"/>
          <a:ext cx="4797425" cy="6259512"/>
        </p:xfrm>
        <a:graphic>
          <a:graphicData uri="http://schemas.openxmlformats.org/presentationml/2006/ole">
            <p:oleObj spid="_x0000_s2050" name="Visio" r:id="rId4" imgW="4796790" imgH="6259449" progId="">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b="1" dirty="0">
                <a:latin typeface="Times New Roman" pitchFamily="18" charset="0"/>
                <a:cs typeface="Times New Roman" pitchFamily="18" charset="0"/>
              </a:rPr>
              <a:t>Non-Military Interventions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b="1" dirty="0"/>
              <a:t> </a:t>
            </a:r>
          </a:p>
          <a:p>
            <a:r>
              <a:rPr lang="en-US" b="1" dirty="0">
                <a:latin typeface="Times New Roman" pitchFamily="18" charset="0"/>
                <a:cs typeface="Times New Roman" pitchFamily="18" charset="0"/>
              </a:rPr>
              <a:t>Emergency Economic Assistance -  Node 1   (10) Non-Military</a:t>
            </a:r>
          </a:p>
          <a:p>
            <a:r>
              <a:rPr lang="en-US" b="1" dirty="0">
                <a:latin typeface="Times New Roman" pitchFamily="18" charset="0"/>
                <a:cs typeface="Times New Roman" pitchFamily="18" charset="0"/>
              </a:rPr>
              <a:t> </a:t>
            </a:r>
          </a:p>
          <a:p>
            <a:r>
              <a:rPr lang="en-US" b="1" dirty="0">
                <a:latin typeface="Times New Roman" pitchFamily="18" charset="0"/>
                <a:cs typeface="Times New Roman" pitchFamily="18" charset="0"/>
              </a:rPr>
              <a:t>Dominican Republic 1908</a:t>
            </a:r>
          </a:p>
          <a:p>
            <a:r>
              <a:rPr lang="en-US" b="1" dirty="0">
                <a:latin typeface="Times New Roman" pitchFamily="18" charset="0"/>
                <a:cs typeface="Times New Roman" pitchFamily="18" charset="0"/>
              </a:rPr>
              <a:t>Nicaragua 1911</a:t>
            </a:r>
          </a:p>
          <a:p>
            <a:r>
              <a:rPr lang="en-US" b="1" dirty="0">
                <a:latin typeface="Times New Roman" pitchFamily="18" charset="0"/>
                <a:cs typeface="Times New Roman" pitchFamily="18" charset="0"/>
              </a:rPr>
              <a:t>El Salvador 1921</a:t>
            </a:r>
          </a:p>
          <a:p>
            <a:r>
              <a:rPr lang="en-US" b="1" dirty="0">
                <a:latin typeface="Times New Roman" pitchFamily="18" charset="0"/>
                <a:cs typeface="Times New Roman" pitchFamily="18" charset="0"/>
              </a:rPr>
              <a:t>Cuba 1922</a:t>
            </a:r>
          </a:p>
          <a:p>
            <a:r>
              <a:rPr lang="en-US" b="1" dirty="0">
                <a:latin typeface="Times New Roman" pitchFamily="18" charset="0"/>
                <a:cs typeface="Times New Roman" pitchFamily="18" charset="0"/>
              </a:rPr>
              <a:t>Dominican Republic 1922 and after</a:t>
            </a:r>
          </a:p>
          <a:p>
            <a:r>
              <a:rPr lang="en-US" b="1" dirty="0">
                <a:latin typeface="Times New Roman" pitchFamily="18" charset="0"/>
                <a:cs typeface="Times New Roman" pitchFamily="18" charset="0"/>
              </a:rPr>
              <a:t>Italy 1946-8</a:t>
            </a:r>
          </a:p>
          <a:p>
            <a:r>
              <a:rPr lang="en-US" b="1" dirty="0">
                <a:latin typeface="Times New Roman" pitchFamily="18" charset="0"/>
                <a:cs typeface="Times New Roman" pitchFamily="18" charset="0"/>
              </a:rPr>
              <a:t>France 1946-8</a:t>
            </a:r>
          </a:p>
          <a:p>
            <a:r>
              <a:rPr lang="en-US" b="1" dirty="0">
                <a:latin typeface="Times New Roman" pitchFamily="18" charset="0"/>
                <a:cs typeface="Times New Roman" pitchFamily="18" charset="0"/>
              </a:rPr>
              <a:t>Mexico </a:t>
            </a:r>
            <a:r>
              <a:rPr lang="en-US" b="1" dirty="0" smtClean="0">
                <a:latin typeface="Times New Roman" pitchFamily="18" charset="0"/>
                <a:cs typeface="Times New Roman" pitchFamily="18" charset="0"/>
              </a:rPr>
              <a:t>1994-5   **</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Turkey 2001</a:t>
            </a:r>
          </a:p>
          <a:p>
            <a:r>
              <a:rPr lang="en-US" b="1" dirty="0">
                <a:latin typeface="Times New Roman" pitchFamily="18" charset="0"/>
                <a:cs typeface="Times New Roman" pitchFamily="18" charset="0"/>
              </a:rPr>
              <a:t>Brazil 2002</a:t>
            </a:r>
          </a:p>
          <a:p>
            <a:r>
              <a:rPr lang="en-US" b="1" dirty="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Non-Military Interventions</a:t>
            </a:r>
            <a:endParaRPr lang="en-US" sz="2400" dirty="0"/>
          </a:p>
        </p:txBody>
      </p:sp>
      <p:sp>
        <p:nvSpPr>
          <p:cNvPr id="3" name="Content Placeholder 2"/>
          <p:cNvSpPr>
            <a:spLocks noGrp="1"/>
          </p:cNvSpPr>
          <p:nvPr>
            <p:ph idx="1"/>
          </p:nvPr>
        </p:nvSpPr>
        <p:spPr>
          <a:xfrm>
            <a:off x="457200" y="1295400"/>
            <a:ext cx="8229600" cy="4830763"/>
          </a:xfrm>
        </p:spPr>
        <p:txBody>
          <a:bodyPr>
            <a:normAutofit fontScale="25000" lnSpcReduction="20000"/>
          </a:bodyPr>
          <a:lstStyle/>
          <a:p>
            <a:r>
              <a:rPr lang="en-US" sz="6400" b="1" dirty="0" smtClean="0">
                <a:latin typeface="Times New Roman" pitchFamily="18" charset="0"/>
                <a:cs typeface="Times New Roman" pitchFamily="18" charset="0"/>
              </a:rPr>
              <a:t>Emergency Covert Political Assistance – Node 2   (6) Non Military</a:t>
            </a:r>
          </a:p>
          <a:p>
            <a:r>
              <a:rPr lang="en-US" sz="6400" b="1" dirty="0" smtClean="0">
                <a:latin typeface="Times New Roman" pitchFamily="18" charset="0"/>
                <a:cs typeface="Times New Roman" pitchFamily="18" charset="0"/>
              </a:rPr>
              <a:t> Italy 1946-8  **</a:t>
            </a:r>
          </a:p>
          <a:p>
            <a:r>
              <a:rPr lang="en-US" sz="6400" b="1" dirty="0" smtClean="0">
                <a:latin typeface="Times New Roman" pitchFamily="18" charset="0"/>
                <a:cs typeface="Times New Roman" pitchFamily="18" charset="0"/>
              </a:rPr>
              <a:t>Bolivia 1963-4</a:t>
            </a:r>
          </a:p>
          <a:p>
            <a:r>
              <a:rPr lang="en-US" sz="6400" b="1" dirty="0" smtClean="0">
                <a:latin typeface="Times New Roman" pitchFamily="18" charset="0"/>
                <a:cs typeface="Times New Roman" pitchFamily="18" charset="0"/>
              </a:rPr>
              <a:t>Chile 1964</a:t>
            </a:r>
          </a:p>
          <a:p>
            <a:r>
              <a:rPr lang="en-US" sz="6400" b="1" dirty="0" smtClean="0">
                <a:latin typeface="Times New Roman" pitchFamily="18" charset="0"/>
                <a:cs typeface="Times New Roman" pitchFamily="18" charset="0"/>
              </a:rPr>
              <a:t>Guyana 1964</a:t>
            </a:r>
          </a:p>
          <a:p>
            <a:r>
              <a:rPr lang="en-US" sz="6400" b="1" dirty="0" smtClean="0">
                <a:latin typeface="Times New Roman" pitchFamily="18" charset="0"/>
                <a:cs typeface="Times New Roman" pitchFamily="18" charset="0"/>
              </a:rPr>
              <a:t>El Salvador 1982-4</a:t>
            </a:r>
          </a:p>
          <a:p>
            <a:r>
              <a:rPr lang="en-US" sz="6400" b="1" dirty="0" smtClean="0">
                <a:latin typeface="Times New Roman" pitchFamily="18" charset="0"/>
                <a:cs typeface="Times New Roman" pitchFamily="18" charset="0"/>
              </a:rPr>
              <a:t>Afghanistan 2004</a:t>
            </a:r>
          </a:p>
          <a:p>
            <a:r>
              <a:rPr lang="en-US" sz="6400" b="1" dirty="0" smtClean="0">
                <a:latin typeface="Times New Roman" pitchFamily="18" charset="0"/>
                <a:cs typeface="Times New Roman" pitchFamily="18" charset="0"/>
              </a:rPr>
              <a:t> </a:t>
            </a:r>
          </a:p>
          <a:p>
            <a:r>
              <a:rPr lang="en-US" sz="6400" b="1" dirty="0" smtClean="0">
                <a:latin typeface="Times New Roman" pitchFamily="18" charset="0"/>
                <a:cs typeface="Times New Roman" pitchFamily="18" charset="0"/>
              </a:rPr>
              <a:t>Jettison the top political Leaders – Node 3   (4) Non Military</a:t>
            </a:r>
          </a:p>
          <a:p>
            <a:r>
              <a:rPr lang="en-US" sz="6400" b="1" dirty="0" smtClean="0">
                <a:latin typeface="Times New Roman" pitchFamily="18" charset="0"/>
                <a:cs typeface="Times New Roman" pitchFamily="18" charset="0"/>
              </a:rPr>
              <a:t> </a:t>
            </a:r>
          </a:p>
          <a:p>
            <a:r>
              <a:rPr lang="en-US" sz="6400" b="1" dirty="0" smtClean="0">
                <a:latin typeface="Times New Roman" pitchFamily="18" charset="0"/>
                <a:cs typeface="Times New Roman" pitchFamily="18" charset="0"/>
              </a:rPr>
              <a:t>South Korea 1960</a:t>
            </a:r>
          </a:p>
          <a:p>
            <a:r>
              <a:rPr lang="en-US" sz="6400" b="1" dirty="0" smtClean="0">
                <a:latin typeface="Times New Roman" pitchFamily="18" charset="0"/>
                <a:cs typeface="Times New Roman" pitchFamily="18" charset="0"/>
              </a:rPr>
              <a:t>Philippines 1986  **</a:t>
            </a:r>
          </a:p>
          <a:p>
            <a:r>
              <a:rPr lang="en-US" sz="6400" b="1" dirty="0" smtClean="0">
                <a:latin typeface="Times New Roman" pitchFamily="18" charset="0"/>
                <a:cs typeface="Times New Roman" pitchFamily="18" charset="0"/>
              </a:rPr>
              <a:t>Haiti 1986</a:t>
            </a:r>
          </a:p>
          <a:p>
            <a:r>
              <a:rPr lang="en-US" sz="6400" b="1" dirty="0" smtClean="0">
                <a:latin typeface="Times New Roman" pitchFamily="18" charset="0"/>
                <a:cs typeface="Times New Roman" pitchFamily="18" charset="0"/>
              </a:rPr>
              <a:t>Indonesia 1998</a:t>
            </a:r>
          </a:p>
          <a:p>
            <a:r>
              <a:rPr lang="en-US" sz="6400" b="1" dirty="0" smtClean="0">
                <a:latin typeface="Times New Roman" pitchFamily="18" charset="0"/>
                <a:cs typeface="Times New Roman" pitchFamily="18" charset="0"/>
              </a:rPr>
              <a:t> </a:t>
            </a:r>
          </a:p>
          <a:p>
            <a:r>
              <a:rPr lang="en-US" sz="6400" b="1" dirty="0" smtClean="0">
                <a:latin typeface="Times New Roman" pitchFamily="18" charset="0"/>
                <a:cs typeface="Times New Roman" pitchFamily="18" charset="0"/>
              </a:rPr>
              <a:t>Eventually give up and risk loss of the client (1)  Node 4  NOT AN Intervention</a:t>
            </a:r>
          </a:p>
          <a:p>
            <a:r>
              <a:rPr lang="en-US" sz="6400" b="1" dirty="0" smtClean="0">
                <a:latin typeface="Times New Roman" pitchFamily="18" charset="0"/>
                <a:cs typeface="Times New Roman" pitchFamily="18" charset="0"/>
              </a:rPr>
              <a:t> </a:t>
            </a:r>
          </a:p>
          <a:p>
            <a:r>
              <a:rPr lang="en-US" sz="6400" b="1" dirty="0" smtClean="0">
                <a:latin typeface="Times New Roman" pitchFamily="18" charset="0"/>
                <a:cs typeface="Times New Roman" pitchFamily="18" charset="0"/>
              </a:rPr>
              <a:t>Iran 1978-9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1097</Words>
  <Application>Microsoft Office PowerPoint</Application>
  <PresentationFormat>On-screen Show (4:3)</PresentationFormat>
  <Paragraphs>264</Paragraphs>
  <Slides>24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Visio</vt:lpstr>
      <vt:lpstr>Intervention on behalf of Clients</vt:lpstr>
      <vt:lpstr>What is Client Intervention</vt:lpstr>
      <vt:lpstr>Client intervention</vt:lpstr>
      <vt:lpstr>Policy Instruments for Client Intervention</vt:lpstr>
      <vt:lpstr>Selecting the appropriate policy instrument</vt:lpstr>
      <vt:lpstr>Slide 6</vt:lpstr>
      <vt:lpstr>Slide 7</vt:lpstr>
      <vt:lpstr>  Non-Military Interventions</vt:lpstr>
      <vt:lpstr>Non-Military Interventions</vt:lpstr>
      <vt:lpstr>Slide 10</vt:lpstr>
      <vt:lpstr>Military Interventions</vt:lpstr>
      <vt:lpstr>Military Interventions</vt:lpstr>
      <vt:lpstr>Slide 13</vt:lpstr>
      <vt:lpstr>Slide 14</vt:lpstr>
      <vt:lpstr>Slide 15</vt:lpstr>
      <vt:lpstr>Slide 16</vt:lpstr>
      <vt:lpstr>Unacceptable Leaders </vt:lpstr>
      <vt:lpstr>Slide 18</vt:lpstr>
      <vt:lpstr>Client Interventions in Chronological Order</vt:lpstr>
      <vt:lpstr>Slide 20</vt:lpstr>
      <vt:lpstr>Slide 21</vt:lpstr>
      <vt:lpstr>Client Interventions over time</vt:lpstr>
      <vt:lpstr>Summary statistics of US client Interventions </vt:lpstr>
      <vt:lpstr>Summary statistics of US client Interventions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on behalf of Clients</dc:title>
  <dc:creator>Stephen Majeski</dc:creator>
  <cp:lastModifiedBy>sfricks</cp:lastModifiedBy>
  <cp:revision>28</cp:revision>
  <dcterms:created xsi:type="dcterms:W3CDTF">2010-02-08T22:44:51Z</dcterms:created>
  <dcterms:modified xsi:type="dcterms:W3CDTF">2010-02-10T15:57:11Z</dcterms:modified>
</cp:coreProperties>
</file>